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59"/>
  </p:notesMasterIdLst>
  <p:handoutMasterIdLst>
    <p:handoutMasterId r:id="rId60"/>
  </p:handoutMasterIdLst>
  <p:sldIdLst>
    <p:sldId id="259" r:id="rId5"/>
    <p:sldId id="312" r:id="rId6"/>
    <p:sldId id="391" r:id="rId7"/>
    <p:sldId id="512" r:id="rId8"/>
    <p:sldId id="535" r:id="rId9"/>
    <p:sldId id="514" r:id="rId10"/>
    <p:sldId id="534" r:id="rId11"/>
    <p:sldId id="433" r:id="rId12"/>
    <p:sldId id="515" r:id="rId13"/>
    <p:sldId id="520" r:id="rId14"/>
    <p:sldId id="517" r:id="rId15"/>
    <p:sldId id="521" r:id="rId16"/>
    <p:sldId id="519" r:id="rId17"/>
    <p:sldId id="522" r:id="rId18"/>
    <p:sldId id="518" r:id="rId19"/>
    <p:sldId id="523" r:id="rId20"/>
    <p:sldId id="524" r:id="rId21"/>
    <p:sldId id="475" r:id="rId22"/>
    <p:sldId id="478" r:id="rId23"/>
    <p:sldId id="526" r:id="rId24"/>
    <p:sldId id="527" r:id="rId25"/>
    <p:sldId id="482" r:id="rId26"/>
    <p:sldId id="483" r:id="rId27"/>
    <p:sldId id="484" r:id="rId28"/>
    <p:sldId id="499" r:id="rId29"/>
    <p:sldId id="500" r:id="rId30"/>
    <p:sldId id="501" r:id="rId31"/>
    <p:sldId id="502" r:id="rId32"/>
    <p:sldId id="504" r:id="rId33"/>
    <p:sldId id="528" r:id="rId34"/>
    <p:sldId id="505" r:id="rId35"/>
    <p:sldId id="506" r:id="rId36"/>
    <p:sldId id="507" r:id="rId37"/>
    <p:sldId id="508" r:id="rId38"/>
    <p:sldId id="509" r:id="rId39"/>
    <p:sldId id="510" r:id="rId40"/>
    <p:sldId id="511" r:id="rId41"/>
    <p:sldId id="492" r:id="rId42"/>
    <p:sldId id="493" r:id="rId43"/>
    <p:sldId id="494" r:id="rId44"/>
    <p:sldId id="495" r:id="rId45"/>
    <p:sldId id="497" r:id="rId46"/>
    <p:sldId id="487" r:id="rId47"/>
    <p:sldId id="488" r:id="rId48"/>
    <p:sldId id="489" r:id="rId49"/>
    <p:sldId id="490" r:id="rId50"/>
    <p:sldId id="529" r:id="rId51"/>
    <p:sldId id="531" r:id="rId52"/>
    <p:sldId id="532" r:id="rId53"/>
    <p:sldId id="530" r:id="rId54"/>
    <p:sldId id="533" r:id="rId55"/>
    <p:sldId id="313" r:id="rId56"/>
    <p:sldId id="314" r:id="rId57"/>
    <p:sldId id="334" r:id="rId5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6400" autoAdjust="0"/>
  </p:normalViewPr>
  <p:slideViewPr>
    <p:cSldViewPr snapToGrid="0" snapToObjects="1">
      <p:cViewPr varScale="1">
        <p:scale>
          <a:sx n="64" d="100"/>
          <a:sy n="64" d="100"/>
        </p:scale>
        <p:origin x="1158" y="72"/>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sorterViewPr>
    <p:cViewPr>
      <p:scale>
        <a:sx n="100" d="100"/>
        <a:sy n="100" d="100"/>
      </p:scale>
      <p:origin x="0" y="4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unnegin\Desktop\Sustainabilty%20Studies\Nackawic\Nackawi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unnegin\Desktop\Sustainabilty%20Studies\Nackawic\Nackawic.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060367454068"/>
          <c:y val="0.16894648664965325"/>
          <c:w val="0.84396062992125986"/>
          <c:h val="0.60030975377263551"/>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5400" cap="rnd">
                <a:solidFill>
                  <a:srgbClr val="FF0000"/>
                </a:solidFill>
                <a:prstDash val="sysDot"/>
              </a:ln>
              <a:effectLst/>
            </c:spPr>
            <c:trendlineType val="linear"/>
            <c:dispRSqr val="0"/>
            <c:dispEq val="0"/>
          </c:trendline>
          <c:cat>
            <c:strRef>
              <c:f>'Enrolment -Millville'!$E$4:$E$11</c:f>
              <c:strCache>
                <c:ptCount val="8"/>
                <c:pt idx="0">
                  <c:v>2008</c:v>
                </c:pt>
                <c:pt idx="1">
                  <c:v>2009</c:v>
                </c:pt>
                <c:pt idx="2">
                  <c:v>2010</c:v>
                </c:pt>
                <c:pt idx="3">
                  <c:v>2011</c:v>
                </c:pt>
                <c:pt idx="4">
                  <c:v>2012</c:v>
                </c:pt>
                <c:pt idx="5">
                  <c:v>2013</c:v>
                </c:pt>
                <c:pt idx="6">
                  <c:v>2014</c:v>
                </c:pt>
                <c:pt idx="7">
                  <c:v>2015 Projected </c:v>
                </c:pt>
              </c:strCache>
            </c:strRef>
          </c:cat>
          <c:val>
            <c:numRef>
              <c:f>'Enrolment -Millville'!$F$4:$F$11</c:f>
              <c:numCache>
                <c:formatCode>General</c:formatCode>
                <c:ptCount val="8"/>
                <c:pt idx="0">
                  <c:v>38</c:v>
                </c:pt>
                <c:pt idx="1">
                  <c:v>43</c:v>
                </c:pt>
                <c:pt idx="2">
                  <c:v>41</c:v>
                </c:pt>
                <c:pt idx="3">
                  <c:v>50</c:v>
                </c:pt>
                <c:pt idx="4">
                  <c:v>53</c:v>
                </c:pt>
                <c:pt idx="5">
                  <c:v>44</c:v>
                </c:pt>
                <c:pt idx="6">
                  <c:v>40</c:v>
                </c:pt>
                <c:pt idx="7">
                  <c:v>30</c:v>
                </c:pt>
              </c:numCache>
            </c:numRef>
          </c:val>
          <c:smooth val="0"/>
        </c:ser>
        <c:dLbls>
          <c:dLblPos val="t"/>
          <c:showLegendKey val="0"/>
          <c:showVal val="1"/>
          <c:showCatName val="0"/>
          <c:showSerName val="0"/>
          <c:showPercent val="0"/>
          <c:showBubbleSize val="0"/>
        </c:dLbls>
        <c:marker val="1"/>
        <c:smooth val="0"/>
        <c:axId val="208583992"/>
        <c:axId val="210031512"/>
      </c:lineChart>
      <c:catAx>
        <c:axId val="20858399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Years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031512"/>
        <c:crosses val="autoZero"/>
        <c:auto val="1"/>
        <c:lblAlgn val="ctr"/>
        <c:lblOffset val="100"/>
        <c:noMultiLvlLbl val="0"/>
      </c:catAx>
      <c:valAx>
        <c:axId val="210031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Number of Students</a:t>
                </a:r>
              </a:p>
            </c:rich>
          </c:tx>
          <c:layout>
            <c:manualLayout>
              <c:xMode val="edge"/>
              <c:yMode val="edge"/>
              <c:x val="2.166886857263647E-2"/>
              <c:y val="0.3042839710825620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8583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'Enrolment -Millville'!$C$40</c:f>
              <c:strCache>
                <c:ptCount val="1"/>
                <c:pt idx="0">
                  <c:v>Students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6"/>
              <c:pt idx="0">
                <c:v>2013</c:v>
              </c:pt>
              <c:pt idx="1">
                <c:v>2014</c:v>
              </c:pt>
              <c:pt idx="2">
                <c:v>2015</c:v>
              </c:pt>
              <c:pt idx="3">
                <c:v>2016</c:v>
              </c:pt>
              <c:pt idx="4">
                <c:v>2017</c:v>
              </c:pt>
              <c:pt idx="5">
                <c:v>2018</c:v>
              </c:pt>
            </c:numLit>
          </c:cat>
          <c:val>
            <c:numRef>
              <c:f>'Enrolment -Millville'!$C$42:$C$47</c:f>
              <c:numCache>
                <c:formatCode>General</c:formatCode>
                <c:ptCount val="6"/>
                <c:pt idx="0">
                  <c:v>44</c:v>
                </c:pt>
                <c:pt idx="1">
                  <c:v>40</c:v>
                </c:pt>
                <c:pt idx="2">
                  <c:v>30</c:v>
                </c:pt>
                <c:pt idx="3">
                  <c:v>28</c:v>
                </c:pt>
                <c:pt idx="4">
                  <c:v>25</c:v>
                </c:pt>
                <c:pt idx="5">
                  <c:v>21</c:v>
                </c:pt>
              </c:numCache>
            </c:numRef>
          </c:val>
          <c:smooth val="0"/>
        </c:ser>
        <c:dLbls>
          <c:dLblPos val="t"/>
          <c:showLegendKey val="0"/>
          <c:showVal val="1"/>
          <c:showCatName val="0"/>
          <c:showSerName val="0"/>
          <c:showPercent val="0"/>
          <c:showBubbleSize val="0"/>
        </c:dLbls>
        <c:marker val="1"/>
        <c:smooth val="0"/>
        <c:axId val="210032296"/>
        <c:axId val="210032688"/>
      </c:lineChart>
      <c:catAx>
        <c:axId val="21003229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Years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032688"/>
        <c:crosses val="autoZero"/>
        <c:auto val="1"/>
        <c:lblAlgn val="ctr"/>
        <c:lblOffset val="100"/>
        <c:noMultiLvlLbl val="0"/>
      </c:catAx>
      <c:valAx>
        <c:axId val="21003268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Number of Students</a:t>
                </a:r>
              </a:p>
            </c:rich>
          </c:tx>
          <c:layout>
            <c:manualLayout>
              <c:xMode val="edge"/>
              <c:yMode val="edge"/>
              <c:x val="1.8490960276466989E-2"/>
              <c:y val="0.2310171626573223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032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1"/>
          </a:xfrm>
          <a:prstGeom prst="rect">
            <a:avLst/>
          </a:prstGeom>
        </p:spPr>
        <p:txBody>
          <a:bodyPr vert="horz" lIns="91431" tIns="45715" rIns="91431" bIns="45715" rtlCol="0"/>
          <a:lstStyle>
            <a:lvl1pPr algn="r">
              <a:defRPr sz="1200"/>
            </a:lvl1pPr>
          </a:lstStyle>
          <a:p>
            <a:fld id="{4CD81D62-2017-480B-99BD-FF91D7D6C6C4}" type="datetimeFigureOut">
              <a:rPr lang="en-US" smtClean="0"/>
              <a:pPr/>
              <a:t>10/7/2015</a:t>
            </a:fld>
            <a:endParaRPr lang="en-CA"/>
          </a:p>
        </p:txBody>
      </p:sp>
      <p:sp>
        <p:nvSpPr>
          <p:cNvPr id="4" name="Footer Placeholder 3"/>
          <p:cNvSpPr>
            <a:spLocks noGrp="1"/>
          </p:cNvSpPr>
          <p:nvPr>
            <p:ph type="ftr" sz="quarter" idx="2"/>
          </p:nvPr>
        </p:nvSpPr>
        <p:spPr>
          <a:xfrm>
            <a:off x="0" y="8829967"/>
            <a:ext cx="3037840" cy="464821"/>
          </a:xfrm>
          <a:prstGeom prst="rect">
            <a:avLst/>
          </a:prstGeom>
        </p:spPr>
        <p:txBody>
          <a:bodyPr vert="horz" lIns="91431" tIns="45715" rIns="91431" bIns="45715" rtlCol="0" anchor="b"/>
          <a:lstStyle>
            <a:lvl1pPr algn="l">
              <a:defRPr sz="1200"/>
            </a:lvl1pPr>
          </a:lstStyle>
          <a:p>
            <a:r>
              <a:rPr lang="en-CA" smtClean="0"/>
              <a:t>Revised December 1, 2014</a:t>
            </a:r>
            <a:endParaRPr lang="en-CA"/>
          </a:p>
        </p:txBody>
      </p:sp>
      <p:sp>
        <p:nvSpPr>
          <p:cNvPr id="5" name="Slide Number Placeholder 4"/>
          <p:cNvSpPr>
            <a:spLocks noGrp="1"/>
          </p:cNvSpPr>
          <p:nvPr>
            <p:ph type="sldNum" sz="quarter" idx="3"/>
          </p:nvPr>
        </p:nvSpPr>
        <p:spPr>
          <a:xfrm>
            <a:off x="3970938" y="8829967"/>
            <a:ext cx="3037840" cy="464821"/>
          </a:xfrm>
          <a:prstGeom prst="rect">
            <a:avLst/>
          </a:prstGeom>
        </p:spPr>
        <p:txBody>
          <a:bodyPr vert="horz" lIns="91431" tIns="45715" rIns="91431" bIns="45715"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1"/>
          </a:xfrm>
          <a:prstGeom prst="rect">
            <a:avLst/>
          </a:prstGeom>
        </p:spPr>
        <p:txBody>
          <a:bodyPr vert="horz" lIns="91431" tIns="45715" rIns="91431" bIns="45715" rtlCol="0"/>
          <a:lstStyle>
            <a:lvl1pPr algn="r">
              <a:defRPr sz="1200"/>
            </a:lvl1pPr>
          </a:lstStyle>
          <a:p>
            <a:fld id="{CF807109-FE87-5442-AE55-FC8C2149F05A}" type="datetimeFigureOut">
              <a:rPr lang="en-US" smtClean="0"/>
              <a:pPr/>
              <a:t>10/7/2015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1431" tIns="45715" rIns="91431" bIns="45715"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1"/>
          </a:xfrm>
          <a:prstGeom prst="rect">
            <a:avLst/>
          </a:prstGeom>
        </p:spPr>
        <p:txBody>
          <a:bodyPr vert="horz" lIns="91431" tIns="45715" rIns="91431" bIns="45715" rtlCol="0" anchor="b"/>
          <a:lstStyle>
            <a:lvl1pPr algn="l">
              <a:defRPr sz="1200"/>
            </a:lvl1pPr>
          </a:lstStyle>
          <a:p>
            <a:r>
              <a:rPr lang="en-US" smtClean="0"/>
              <a:t>Revised December 1, 2014</a:t>
            </a:r>
            <a:endParaRPr lang="en-US" dirty="0"/>
          </a:p>
        </p:txBody>
      </p:sp>
      <p:sp>
        <p:nvSpPr>
          <p:cNvPr id="7" name="Slide Number Placeholder 6"/>
          <p:cNvSpPr>
            <a:spLocks noGrp="1"/>
          </p:cNvSpPr>
          <p:nvPr>
            <p:ph type="sldNum" sz="quarter" idx="5"/>
          </p:nvPr>
        </p:nvSpPr>
        <p:spPr>
          <a:xfrm>
            <a:off x="3970938" y="8829967"/>
            <a:ext cx="3037840" cy="464821"/>
          </a:xfrm>
          <a:prstGeom prst="rect">
            <a:avLst/>
          </a:prstGeom>
        </p:spPr>
        <p:txBody>
          <a:bodyPr vert="horz" lIns="91431" tIns="45715" rIns="91431" bIns="45715"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13</a:t>
            </a:fld>
            <a:endParaRPr lang="en-US" dirty="0"/>
          </a:p>
        </p:txBody>
      </p:sp>
    </p:spTree>
    <p:extLst>
      <p:ext uri="{BB962C8B-B14F-4D97-AF65-F5344CB8AC3E}">
        <p14:creationId xmlns:p14="http://schemas.microsoft.com/office/powerpoint/2010/main" val="385845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14</a:t>
            </a:fld>
            <a:endParaRPr lang="en-US" dirty="0"/>
          </a:p>
        </p:txBody>
      </p:sp>
    </p:spTree>
    <p:extLst>
      <p:ext uri="{BB962C8B-B14F-4D97-AF65-F5344CB8AC3E}">
        <p14:creationId xmlns:p14="http://schemas.microsoft.com/office/powerpoint/2010/main" val="1589331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15</a:t>
            </a:fld>
            <a:endParaRPr lang="en-US" dirty="0"/>
          </a:p>
        </p:txBody>
      </p:sp>
    </p:spTree>
    <p:extLst>
      <p:ext uri="{BB962C8B-B14F-4D97-AF65-F5344CB8AC3E}">
        <p14:creationId xmlns:p14="http://schemas.microsoft.com/office/powerpoint/2010/main" val="114892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21</a:t>
            </a:fld>
            <a:endParaRPr lang="en-US" dirty="0"/>
          </a:p>
        </p:txBody>
      </p:sp>
    </p:spTree>
    <p:extLst>
      <p:ext uri="{BB962C8B-B14F-4D97-AF65-F5344CB8AC3E}">
        <p14:creationId xmlns:p14="http://schemas.microsoft.com/office/powerpoint/2010/main" val="1074916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47</a:t>
            </a:fld>
            <a:endParaRPr lang="en-US" dirty="0"/>
          </a:p>
        </p:txBody>
      </p:sp>
    </p:spTree>
    <p:extLst>
      <p:ext uri="{BB962C8B-B14F-4D97-AF65-F5344CB8AC3E}">
        <p14:creationId xmlns:p14="http://schemas.microsoft.com/office/powerpoint/2010/main" val="3639382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50</a:t>
            </a:fld>
            <a:endParaRPr lang="en-US" dirty="0"/>
          </a:p>
        </p:txBody>
      </p:sp>
    </p:spTree>
    <p:extLst>
      <p:ext uri="{BB962C8B-B14F-4D97-AF65-F5344CB8AC3E}">
        <p14:creationId xmlns:p14="http://schemas.microsoft.com/office/powerpoint/2010/main" val="489844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of what “sustainability” means:</a:t>
            </a:r>
          </a:p>
          <a:p>
            <a:pPr lvl="0">
              <a:buFont typeface="Arial" pitchFamily="34" charset="0"/>
              <a:buChar char="•"/>
            </a:pPr>
            <a:r>
              <a:rPr lang="en-US" dirty="0"/>
              <a:t> Maintain the status-quo </a:t>
            </a:r>
            <a:r>
              <a:rPr lang="en-US" dirty="0" smtClean="0"/>
              <a:t> </a:t>
            </a:r>
            <a:endParaRPr lang="en-CA" dirty="0"/>
          </a:p>
          <a:p>
            <a:pPr lvl="0">
              <a:buFont typeface="Arial" pitchFamily="34" charset="0"/>
              <a:buChar char="•"/>
            </a:pPr>
            <a:r>
              <a:rPr lang="en-US" dirty="0"/>
              <a:t> Invest dollars into the infrastructure/programming </a:t>
            </a:r>
            <a:r>
              <a:rPr lang="en-US" dirty="0" smtClean="0"/>
              <a:t> </a:t>
            </a:r>
            <a:endParaRPr lang="en-CA" dirty="0"/>
          </a:p>
          <a:p>
            <a:pPr lvl="0">
              <a:buFont typeface="Arial" pitchFamily="34" charset="0"/>
              <a:buChar char="•"/>
            </a:pPr>
            <a:r>
              <a:rPr lang="en-US" dirty="0"/>
              <a:t> Close Coles Island School and move the students to another school for their continued education</a:t>
            </a:r>
            <a:endParaRPr lang="en-CA" dirty="0"/>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53</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2470566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54</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3977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4</a:t>
            </a:fld>
            <a:endParaRPr lang="en-US" dirty="0"/>
          </a:p>
        </p:txBody>
      </p:sp>
    </p:spTree>
    <p:extLst>
      <p:ext uri="{BB962C8B-B14F-4D97-AF65-F5344CB8AC3E}">
        <p14:creationId xmlns:p14="http://schemas.microsoft.com/office/powerpoint/2010/main" val="24926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 2008-2013 : -3</a:t>
            </a:r>
          </a:p>
          <a:p>
            <a:r>
              <a:rPr lang="en-US" dirty="0" smtClean="0"/>
              <a:t>K 2009 -2014: +1</a:t>
            </a:r>
          </a:p>
          <a:p>
            <a:r>
              <a:rPr lang="en-US" dirty="0" smtClean="0"/>
              <a:t>K 2011- 2015: -5</a:t>
            </a:r>
          </a:p>
          <a:p>
            <a:endParaRPr lang="en-US" dirty="0" smtClean="0"/>
          </a:p>
          <a:p>
            <a:r>
              <a:rPr lang="en-US" dirty="0" smtClean="0"/>
              <a:t>1 2008-2012 : 0</a:t>
            </a:r>
          </a:p>
          <a:p>
            <a:r>
              <a:rPr lang="en-US" dirty="0" smtClean="0"/>
              <a:t>1 2009-2013: -3</a:t>
            </a:r>
          </a:p>
          <a:p>
            <a:r>
              <a:rPr lang="en-US" dirty="0" smtClean="0"/>
              <a:t>1 2010- 2014: -1   </a:t>
            </a:r>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6</a:t>
            </a:fld>
            <a:endParaRPr lang="en-US" dirty="0"/>
          </a:p>
        </p:txBody>
      </p:sp>
    </p:spTree>
    <p:extLst>
      <p:ext uri="{BB962C8B-B14F-4D97-AF65-F5344CB8AC3E}">
        <p14:creationId xmlns:p14="http://schemas.microsoft.com/office/powerpoint/2010/main" val="2067173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dirty="0"/>
              <a:t>Functional Capacity provides data regarding the usage of classrooms within our schools.  It is based on all spaces in a school that could be used for “homerooms.”  In order to determine “functional capacity,” rooms are assigned maximum size based on grade level.  Resource rooms, libraries, gymnasiums, pools, theatres, cafeterias, industrial and home economics facilities are not included.  Functional Capacity is relevant in that it allows comparison of space utilization on a school by school basis. </a:t>
            </a:r>
            <a:endParaRPr lang="en-US" dirty="0"/>
          </a:p>
          <a:p>
            <a:r>
              <a:rPr lang="en-US" dirty="0"/>
              <a:t> </a:t>
            </a:r>
            <a:r>
              <a:rPr lang="en-CA" dirty="0"/>
              <a:t>The “rating” system for each school is an expression of the percentage of the space occupied when comparing the student population to the capacity of the building. </a:t>
            </a:r>
            <a:endParaRPr lang="en-US" dirty="0"/>
          </a:p>
          <a:p>
            <a:pPr lvl="1"/>
            <a:r>
              <a:rPr lang="en-CA" dirty="0"/>
              <a:t>Greater than 80% - Full Capacity</a:t>
            </a:r>
            <a:endParaRPr lang="en-US" dirty="0"/>
          </a:p>
          <a:p>
            <a:pPr lvl="1"/>
            <a:r>
              <a:rPr lang="en-CA" dirty="0"/>
              <a:t>60% to 80% - Optimum</a:t>
            </a:r>
            <a:endParaRPr lang="en-US" dirty="0"/>
          </a:p>
          <a:p>
            <a:pPr lvl="1"/>
            <a:r>
              <a:rPr lang="en-CA" dirty="0"/>
              <a:t>Less than 60% - Under Utilized</a:t>
            </a:r>
            <a:endParaRPr lang="en-US" dirty="0"/>
          </a:p>
          <a:p>
            <a:pPr lvl="1"/>
            <a:r>
              <a:rPr lang="en-CA" dirty="0"/>
              <a:t>30% or less – Triggered for Sustainability Study</a:t>
            </a:r>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8</a:t>
            </a:fld>
            <a:endParaRPr lang="en-US" dirty="0"/>
          </a:p>
        </p:txBody>
      </p:sp>
    </p:spTree>
    <p:extLst>
      <p:ext uri="{BB962C8B-B14F-4D97-AF65-F5344CB8AC3E}">
        <p14:creationId xmlns:p14="http://schemas.microsoft.com/office/powerpoint/2010/main" val="213809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this is 2015-16 staffing.</a:t>
            </a:r>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9</a:t>
            </a:fld>
            <a:endParaRPr lang="en-US" dirty="0"/>
          </a:p>
        </p:txBody>
      </p:sp>
    </p:spTree>
    <p:extLst>
      <p:ext uri="{BB962C8B-B14F-4D97-AF65-F5344CB8AC3E}">
        <p14:creationId xmlns:p14="http://schemas.microsoft.com/office/powerpoint/2010/main" val="3394516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520">
              <a:defRPr/>
            </a:pPr>
            <a:r>
              <a:rPr lang="en-US" dirty="0" smtClean="0"/>
              <a:t>Remember this is 2015-16 staffing.</a:t>
            </a:r>
          </a:p>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10</a:t>
            </a:fld>
            <a:endParaRPr lang="en-US" dirty="0"/>
          </a:p>
        </p:txBody>
      </p:sp>
    </p:spTree>
    <p:extLst>
      <p:ext uri="{BB962C8B-B14F-4D97-AF65-F5344CB8AC3E}">
        <p14:creationId xmlns:p14="http://schemas.microsoft.com/office/powerpoint/2010/main" val="37174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11</a:t>
            </a:fld>
            <a:endParaRPr lang="en-US" dirty="0"/>
          </a:p>
        </p:txBody>
      </p:sp>
    </p:spTree>
    <p:extLst>
      <p:ext uri="{BB962C8B-B14F-4D97-AF65-F5344CB8AC3E}">
        <p14:creationId xmlns:p14="http://schemas.microsoft.com/office/powerpoint/2010/main" val="4083016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December 1, 2014</a:t>
            </a:r>
            <a:endParaRPr lang="en-US" dirty="0"/>
          </a:p>
        </p:txBody>
      </p:sp>
      <p:sp>
        <p:nvSpPr>
          <p:cNvPr id="5" name="Slide Number Placeholder 4"/>
          <p:cNvSpPr>
            <a:spLocks noGrp="1"/>
          </p:cNvSpPr>
          <p:nvPr>
            <p:ph type="sldNum" sz="quarter" idx="11"/>
          </p:nvPr>
        </p:nvSpPr>
        <p:spPr/>
        <p:txBody>
          <a:bodyPr/>
          <a:lstStyle/>
          <a:p>
            <a:fld id="{36D9D5DD-0AE0-8748-8E7B-38C8000B738F}" type="slidenum">
              <a:rPr lang="en-US" smtClean="0"/>
              <a:pPr/>
              <a:t>12</a:t>
            </a:fld>
            <a:endParaRPr lang="en-US" dirty="0"/>
          </a:p>
        </p:txBody>
      </p:sp>
    </p:spTree>
    <p:extLst>
      <p:ext uri="{BB962C8B-B14F-4D97-AF65-F5344CB8AC3E}">
        <p14:creationId xmlns:p14="http://schemas.microsoft.com/office/powerpoint/2010/main" val="209284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A9C20981-B097-47EA-99ED-7E0C194235D0}"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55BAB1C-1E4B-4A8F-A864-52ED54032660}" type="datetime1">
              <a:rPr lang="en-US" smtClean="0"/>
              <a:t>10/7/2015</a:t>
            </a:fld>
            <a:endParaRPr lang="en-US" dirty="0"/>
          </a:p>
        </p:txBody>
      </p:sp>
      <p:sp>
        <p:nvSpPr>
          <p:cNvPr id="6" name="Footer Placeholder 5"/>
          <p:cNvSpPr>
            <a:spLocks noGrp="1"/>
          </p:cNvSpPr>
          <p:nvPr>
            <p:ph type="ftr" sz="quarter" idx="11"/>
          </p:nvPr>
        </p:nvSpPr>
        <p:spPr/>
        <p:txBody>
          <a:bodyPr/>
          <a:lstStyle/>
          <a:p>
            <a:r>
              <a:rPr lang="en-US" smtClean="0"/>
              <a:t>October 6 , 2015</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C07F04D8-C43A-4E5C-AFBB-A6C36E37F919}"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D81EC0F-0646-43C5-81CF-E333896790F2}"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DE64D35-7C12-4AC2-94D7-56461C24BE0D}"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3DAC39CC-F16D-464D-83E2-80030E15F671}"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CCB5072-E6D4-4D54-8AF1-F577781E6E4A}" type="datetime1">
              <a:rPr lang="en-US" smtClean="0"/>
              <a:t>10/7/2015</a:t>
            </a:fld>
            <a:endParaRPr lang="en-US"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E65F3BD-B8AC-47E3-B073-296EC8DD6F2B}" type="datetime1">
              <a:rPr lang="en-US" smtClean="0"/>
              <a:t>10/7/2015</a:t>
            </a:fld>
            <a:endParaRPr lang="en-US" dirty="0"/>
          </a:p>
        </p:txBody>
      </p:sp>
      <p:sp>
        <p:nvSpPr>
          <p:cNvPr id="6" name="Footer Placeholder 5"/>
          <p:cNvSpPr>
            <a:spLocks noGrp="1"/>
          </p:cNvSpPr>
          <p:nvPr>
            <p:ph type="ftr" sz="quarter" idx="11"/>
          </p:nvPr>
        </p:nvSpPr>
        <p:spPr/>
        <p:txBody>
          <a:bodyPr/>
          <a:lstStyle/>
          <a:p>
            <a:r>
              <a:rPr lang="en-US" smtClean="0"/>
              <a:t>October 6 , 2015</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463C2F25-2851-4285-989B-4D3B706710D6}" type="datetime1">
              <a:rPr lang="en-US" smtClean="0"/>
              <a:t>10/7/2015</a:t>
            </a:fld>
            <a:endParaRPr lang="en-US" dirty="0"/>
          </a:p>
        </p:txBody>
      </p:sp>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ECC8EFE5-DCB3-4BA5-8612-0031FBDF3F41}" type="datetime1">
              <a:rPr lang="en-US" smtClean="0"/>
              <a:t>10/7/2015</a:t>
            </a:fld>
            <a:endParaRPr lang="en-US"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32DE6-1354-4D7D-B493-2A8ED312D2A8}" type="datetime1">
              <a:rPr lang="en-US" smtClean="0"/>
              <a:t>10/7/2015</a:t>
            </a:fld>
            <a:endParaRPr lang="en-US" dirty="0"/>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2D76633-D39B-40E6-BEC6-2D30AED63026}" type="datetime1">
              <a:rPr lang="en-US" smtClean="0"/>
              <a:t>10/7/2015</a:t>
            </a:fld>
            <a:endParaRPr lang="en-US" dirty="0"/>
          </a:p>
        </p:txBody>
      </p:sp>
      <p:sp>
        <p:nvSpPr>
          <p:cNvPr id="6" name="Footer Placeholder 5"/>
          <p:cNvSpPr>
            <a:spLocks noGrp="1"/>
          </p:cNvSpPr>
          <p:nvPr>
            <p:ph type="ftr" sz="quarter" idx="11"/>
          </p:nvPr>
        </p:nvSpPr>
        <p:spPr/>
        <p:txBody>
          <a:bodyPr/>
          <a:lstStyle/>
          <a:p>
            <a:r>
              <a:rPr lang="en-US" smtClean="0"/>
              <a:t>October 6 , 2015</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E71AFC6-FB4B-4361-BE57-A0F8A673163E}" type="datetime1">
              <a:rPr lang="en-US" smtClean="0"/>
              <a:t>10/7/2015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October 6 , 2015</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asd-w.nbed.nb.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sd-w.nbed.nb.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sd-w.nbed.nb.c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Sustainability </a:t>
            </a:r>
            <a:r>
              <a:rPr lang="en-US" sz="4800" b="1" dirty="0">
                <a:solidFill>
                  <a:schemeClr val="tx2">
                    <a:lumMod val="75000"/>
                    <a:lumOff val="25000"/>
                  </a:schemeClr>
                </a:solidFill>
                <a:latin typeface="Arial Rounded MT Bold" pitchFamily="34" charset="0"/>
                <a:cs typeface="Baskerville"/>
              </a:rPr>
              <a:t>Study </a:t>
            </a:r>
            <a:r>
              <a:rPr lang="en-US" sz="4800" b="1" dirty="0" smtClean="0">
                <a:solidFill>
                  <a:schemeClr val="tx2">
                    <a:lumMod val="75000"/>
                    <a:lumOff val="25000"/>
                  </a:schemeClr>
                </a:solidFill>
                <a:latin typeface="Arial Rounded MT Bold" pitchFamily="34" charset="0"/>
                <a:cs typeface="Baskerville"/>
              </a:rPr>
              <a:t>of Millville Elementary School</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927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2" descr="Image result for pictures of Bath Middle school, Bath NB"/>
          <p:cNvSpPr>
            <a:spLocks noChangeAspect="1" noChangeArrowheads="1"/>
          </p:cNvSpPr>
          <p:nvPr/>
        </p:nvSpPr>
        <p:spPr bwMode="auto">
          <a:xfrm>
            <a:off x="63500" y="-13652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AutoShape 4" descr="Image result for pictures of Bath Middle school, Bath NB"/>
          <p:cNvSpPr>
            <a:spLocks noChangeAspect="1" noChangeArrowheads="1"/>
          </p:cNvSpPr>
          <p:nvPr/>
        </p:nvSpPr>
        <p:spPr bwMode="auto">
          <a:xfrm>
            <a:off x="215900" y="1587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AutoShape 6"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AutoShape 8" descr="Image result for pictures of Bath Middle school, Bath NB"/>
          <p:cNvSpPr>
            <a:spLocks noChangeAspect="1" noChangeArrowheads="1"/>
          </p:cNvSpPr>
          <p:nvPr/>
        </p:nvSpPr>
        <p:spPr bwMode="auto">
          <a:xfrm>
            <a:off x="215900" y="1587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773" y="4037847"/>
            <a:ext cx="4834946" cy="2414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r>
              <a:rPr lang="en-US" dirty="0" smtClean="0"/>
              <a:t> </a:t>
            </a:r>
            <a:endParaRPr lang="en-US" dirty="0"/>
          </a:p>
        </p:txBody>
      </p:sp>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October 6 , 2015</a:t>
            </a:r>
            <a:endParaRPr lang="en-US" dirty="0"/>
          </a:p>
        </p:txBody>
      </p:sp>
      <p:sp>
        <p:nvSpPr>
          <p:cNvPr id="5" name="Slide Number Placeholder 4"/>
          <p:cNvSpPr>
            <a:spLocks noGrp="1"/>
          </p:cNvSpPr>
          <p:nvPr>
            <p:ph type="sldNum" sz="quarter" idx="12"/>
          </p:nvPr>
        </p:nvSpPr>
        <p:spPr>
          <a:xfrm flipH="1">
            <a:off x="8042275" y="6458230"/>
            <a:ext cx="737118" cy="365125"/>
          </a:xfrm>
        </p:spPr>
        <p:txBody>
          <a:bodyPr/>
          <a:lstStyle/>
          <a:p>
            <a:r>
              <a:rPr lang="en-US" sz="2000" dirty="0" smtClean="0"/>
              <a:t>10</a:t>
            </a:r>
            <a:endParaRPr lang="en-US" sz="2000" dirty="0"/>
          </a:p>
        </p:txBody>
      </p:sp>
      <p:sp>
        <p:nvSpPr>
          <p:cNvPr id="2" name="Title 1"/>
          <p:cNvSpPr>
            <a:spLocks noGrp="1"/>
          </p:cNvSpPr>
          <p:nvPr>
            <p:ph type="title" idx="4294967295"/>
          </p:nvPr>
        </p:nvSpPr>
        <p:spPr>
          <a:xfrm>
            <a:off x="615820" y="107950"/>
            <a:ext cx="7426455" cy="1421047"/>
          </a:xfrm>
        </p:spPr>
        <p:txBody>
          <a:bodyPr/>
          <a:lstStyle/>
          <a:p>
            <a:r>
              <a:rPr lang="en-US" dirty="0" smtClean="0"/>
              <a:t/>
            </a:r>
            <a:br>
              <a:rPr lang="en-US" dirty="0" smtClean="0"/>
            </a:br>
            <a:r>
              <a:rPr lang="en-US" dirty="0" smtClean="0"/>
              <a:t/>
            </a:r>
            <a:br>
              <a:rPr lang="en-US" dirty="0" smtClean="0"/>
            </a:br>
            <a:r>
              <a:rPr lang="en-US" dirty="0" smtClean="0"/>
              <a:t>    </a:t>
            </a:r>
            <a:r>
              <a:rPr lang="en-US" sz="3200" b="1" dirty="0" smtClean="0">
                <a:solidFill>
                  <a:schemeClr val="tx2">
                    <a:lumMod val="75000"/>
                    <a:lumOff val="25000"/>
                  </a:schemeClr>
                </a:solidFill>
              </a:rPr>
              <a:t>Support Staff Information</a:t>
            </a:r>
            <a:r>
              <a:rPr lang="en-US" b="1" dirty="0" smtClean="0">
                <a:solidFill>
                  <a:schemeClr val="tx2">
                    <a:lumMod val="75000"/>
                    <a:lumOff val="25000"/>
                  </a:schemeClr>
                </a:solidFill>
              </a:rPr>
              <a:t/>
            </a:r>
            <a:br>
              <a:rPr lang="en-US" b="1" dirty="0" smtClean="0">
                <a:solidFill>
                  <a:schemeClr val="tx2">
                    <a:lumMod val="75000"/>
                    <a:lumOff val="25000"/>
                  </a:schemeClr>
                </a:solidFill>
              </a:rPr>
            </a:br>
            <a:endParaRPr lang="en-US" b="1" dirty="0">
              <a:solidFill>
                <a:schemeClr val="tx2">
                  <a:lumMod val="75000"/>
                  <a:lumOff val="25000"/>
                </a:schemeClr>
              </a:solidFill>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273464670"/>
              </p:ext>
            </p:extLst>
          </p:nvPr>
        </p:nvGraphicFramePr>
        <p:xfrm>
          <a:off x="264458" y="1642188"/>
          <a:ext cx="8435957" cy="3552857"/>
        </p:xfrm>
        <a:graphic>
          <a:graphicData uri="http://schemas.openxmlformats.org/drawingml/2006/table">
            <a:tbl>
              <a:tblPr>
                <a:tableStyleId>{5C22544A-7EE6-4342-B048-85BDC9FD1C3A}</a:tableStyleId>
              </a:tblPr>
              <a:tblGrid>
                <a:gridCol w="4324348"/>
                <a:gridCol w="4111609"/>
              </a:tblGrid>
              <a:tr h="523378">
                <a:tc>
                  <a:txBody>
                    <a:bodyPr/>
                    <a:lstStyle/>
                    <a:p>
                      <a:pPr algn="ctr" fontAlgn="b"/>
                      <a:r>
                        <a:rPr lang="en-US" sz="2000" b="1" u="none" strike="noStrike" dirty="0" smtClean="0">
                          <a:solidFill>
                            <a:schemeClr val="tx2">
                              <a:lumMod val="75000"/>
                              <a:lumOff val="25000"/>
                            </a:schemeClr>
                          </a:solidFill>
                          <a:effectLst/>
                        </a:rPr>
                        <a:t>Full Time Equivalent (FTE) 2015-16</a:t>
                      </a:r>
                      <a:endParaRPr lang="en-US" sz="2000" b="1" i="0" u="none" strike="noStrike" dirty="0">
                        <a:solidFill>
                          <a:schemeClr val="tx2">
                            <a:lumMod val="75000"/>
                            <a:lumOff val="25000"/>
                          </a:schemeClr>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dirty="0" smtClean="0">
                          <a:solidFill>
                            <a:schemeClr val="tx2">
                              <a:lumMod val="75000"/>
                              <a:lumOff val="25000"/>
                            </a:schemeClr>
                          </a:solidFill>
                          <a:effectLst/>
                        </a:rPr>
                        <a:t>Millville Elementary School</a:t>
                      </a:r>
                      <a:endParaRPr lang="en-US" sz="2000" b="1" i="0" u="none" strike="noStrike" dirty="0">
                        <a:solidFill>
                          <a:schemeClr val="tx2">
                            <a:lumMod val="75000"/>
                            <a:lumOff val="25000"/>
                          </a:schemeClr>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03470">
                <a:tc>
                  <a:txBody>
                    <a:bodyPr/>
                    <a:lstStyle/>
                    <a:p>
                      <a:pPr algn="ctr" fontAlgn="b"/>
                      <a:endParaRPr lang="en-US" sz="1800" b="0" u="none" strike="noStrike" dirty="0" smtClean="0">
                        <a:solidFill>
                          <a:schemeClr val="tx2">
                            <a:lumMod val="75000"/>
                            <a:lumOff val="25000"/>
                          </a:schemeClr>
                        </a:solidFill>
                        <a:effectLst/>
                      </a:endParaRPr>
                    </a:p>
                    <a:p>
                      <a:pPr algn="ctr" fontAlgn="b"/>
                      <a:r>
                        <a:rPr lang="en-US" sz="1800" b="0" u="none" strike="noStrike" dirty="0" smtClean="0">
                          <a:solidFill>
                            <a:schemeClr val="tx2">
                              <a:lumMod val="75000"/>
                              <a:lumOff val="25000"/>
                            </a:schemeClr>
                          </a:solidFill>
                          <a:effectLst/>
                        </a:rPr>
                        <a:t>Educational Assistants</a:t>
                      </a:r>
                      <a:endParaRPr lang="en-US" sz="1800" b="0" i="0" u="none" strike="noStrike" dirty="0">
                        <a:solidFill>
                          <a:schemeClr val="tx2">
                            <a:lumMod val="75000"/>
                            <a:lumOff val="25000"/>
                          </a:schemeClr>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chemeClr val="tx2">
                              <a:lumMod val="75000"/>
                              <a:lumOff val="25000"/>
                            </a:schemeClr>
                          </a:solidFill>
                          <a:effectLst/>
                          <a:latin typeface="Calibri" panose="020F0502020204030204" pitchFamily="34" charset="0"/>
                        </a:rPr>
                        <a:t>0 hours per week  (0.0 FTE)</a:t>
                      </a:r>
                      <a:endParaRPr lang="en-US" sz="1600" b="0" i="0" u="none" strike="noStrike" dirty="0">
                        <a:solidFill>
                          <a:schemeClr val="tx2">
                            <a:lumMod val="75000"/>
                            <a:lumOff val="25000"/>
                          </a:schemeClr>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232">
                <a:tc>
                  <a:txBody>
                    <a:bodyPr/>
                    <a:lstStyle/>
                    <a:p>
                      <a:pPr algn="ctr" fontAlgn="b"/>
                      <a:r>
                        <a:rPr lang="en-US" sz="1800" b="0" u="none" strike="noStrike" dirty="0" smtClean="0">
                          <a:solidFill>
                            <a:schemeClr val="tx2">
                              <a:lumMod val="75000"/>
                              <a:lumOff val="25000"/>
                            </a:schemeClr>
                          </a:solidFill>
                          <a:effectLst/>
                        </a:rPr>
                        <a:t>  Administrative Assistant </a:t>
                      </a:r>
                      <a:endParaRPr lang="en-US" sz="1800" b="0" i="0" u="none" strike="noStrike" dirty="0">
                        <a:solidFill>
                          <a:schemeClr val="tx2">
                            <a:lumMod val="75000"/>
                            <a:lumOff val="25000"/>
                          </a:schemeClr>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600" b="0" i="0" u="none" strike="noStrike" dirty="0" smtClean="0">
                          <a:solidFill>
                            <a:schemeClr val="tx2">
                              <a:lumMod val="75000"/>
                              <a:lumOff val="25000"/>
                            </a:schemeClr>
                          </a:solidFill>
                          <a:effectLst/>
                          <a:latin typeface="Calibri" panose="020F0502020204030204" pitchFamily="34" charset="0"/>
                        </a:rPr>
                        <a:t>36.25 hours per week (1.0 FTE)</a:t>
                      </a:r>
                      <a:endParaRPr lang="nl-NL" sz="1600" b="0" i="0" u="none" strike="noStrike" dirty="0">
                        <a:solidFill>
                          <a:schemeClr val="tx2">
                            <a:lumMod val="75000"/>
                            <a:lumOff val="25000"/>
                          </a:schemeClr>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5364">
                <a:tc>
                  <a:txBody>
                    <a:bodyPr/>
                    <a:lstStyle/>
                    <a:p>
                      <a:pPr algn="ctr" fontAlgn="b"/>
                      <a:r>
                        <a:rPr lang="en-US" sz="1800" b="0" u="none" strike="noStrike" dirty="0" smtClean="0">
                          <a:solidFill>
                            <a:schemeClr val="tx2">
                              <a:lumMod val="75000"/>
                              <a:lumOff val="25000"/>
                            </a:schemeClr>
                          </a:solidFill>
                          <a:effectLst/>
                        </a:rPr>
                        <a:t>  School Library Worker 1</a:t>
                      </a:r>
                      <a:endParaRPr lang="en-US" sz="1800" b="0" i="0" u="none" strike="noStrike" dirty="0">
                        <a:solidFill>
                          <a:schemeClr val="tx2">
                            <a:lumMod val="75000"/>
                            <a:lumOff val="25000"/>
                          </a:schemeClr>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600" b="0" i="0" u="none" strike="noStrike" dirty="0" smtClean="0">
                          <a:solidFill>
                            <a:schemeClr val="tx2">
                              <a:lumMod val="75000"/>
                              <a:lumOff val="25000"/>
                            </a:schemeClr>
                          </a:solidFill>
                          <a:effectLst/>
                          <a:latin typeface="Calibri" panose="020F0502020204030204" pitchFamily="34" charset="0"/>
                        </a:rPr>
                        <a:t>2.5 hours per week (0.06 FTE)</a:t>
                      </a:r>
                      <a:endParaRPr lang="nl-NL" sz="1600" b="0" i="0" u="none" strike="noStrike" dirty="0">
                        <a:solidFill>
                          <a:schemeClr val="tx2">
                            <a:lumMod val="75000"/>
                            <a:lumOff val="25000"/>
                          </a:schemeClr>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718">
                <a:tc>
                  <a:txBody>
                    <a:bodyPr/>
                    <a:lstStyle/>
                    <a:p>
                      <a:pPr algn="ctr" fontAlgn="b"/>
                      <a:r>
                        <a:rPr lang="en-US" sz="1800" b="0" u="none" strike="noStrike" dirty="0" smtClean="0">
                          <a:solidFill>
                            <a:schemeClr val="tx2">
                              <a:lumMod val="75000"/>
                              <a:lumOff val="25000"/>
                            </a:schemeClr>
                          </a:solidFill>
                          <a:effectLst/>
                        </a:rPr>
                        <a:t>Custodian I</a:t>
                      </a:r>
                      <a:endParaRPr lang="en-US" sz="1800" b="0" i="0" u="none" strike="noStrike" dirty="0">
                        <a:solidFill>
                          <a:schemeClr val="tx2">
                            <a:lumMod val="75000"/>
                            <a:lumOff val="25000"/>
                          </a:schemeClr>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nl-NL" sz="1600" b="0" i="0" u="none" strike="noStrike" dirty="0" smtClean="0">
                          <a:solidFill>
                            <a:schemeClr val="tx2">
                              <a:lumMod val="75000"/>
                              <a:lumOff val="25000"/>
                            </a:schemeClr>
                          </a:solidFill>
                          <a:effectLst/>
                          <a:latin typeface="Calibri" panose="020F0502020204030204" pitchFamily="34" charset="0"/>
                        </a:rPr>
                        <a:t>26 hours per week (0.65 FTE)</a:t>
                      </a:r>
                      <a:endParaRPr lang="nl-NL" sz="1600" b="0" i="0" u="none" strike="noStrike" dirty="0">
                        <a:solidFill>
                          <a:schemeClr val="tx2">
                            <a:lumMod val="75000"/>
                            <a:lumOff val="25000"/>
                          </a:schemeClr>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499564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tx2">
                    <a:lumMod val="75000"/>
                    <a:lumOff val="25000"/>
                  </a:schemeClr>
                </a:solidFill>
                <a:latin typeface="Arial Rounded MT Bold" pitchFamily="34" charset="0"/>
              </a:rPr>
              <a:t>Millville Elementary School</a:t>
            </a:r>
            <a:br>
              <a:rPr lang="en-US" sz="2800" b="1" dirty="0" smtClean="0">
                <a:solidFill>
                  <a:schemeClr val="tx2">
                    <a:lumMod val="75000"/>
                    <a:lumOff val="25000"/>
                  </a:schemeClr>
                </a:solidFill>
                <a:latin typeface="Arial Rounded MT Bold" pitchFamily="34" charset="0"/>
              </a:rPr>
            </a:br>
            <a:r>
              <a:rPr lang="en-US" sz="2800" b="1" dirty="0" smtClean="0">
                <a:solidFill>
                  <a:schemeClr val="tx2">
                    <a:lumMod val="75000"/>
                    <a:lumOff val="25000"/>
                  </a:schemeClr>
                </a:solidFill>
                <a:latin typeface="Arial Rounded MT Bold" pitchFamily="34" charset="0"/>
              </a:rPr>
              <a:t> Student: Teacher Ratio 2014-15</a:t>
            </a:r>
            <a:endParaRPr lang="en-CA" sz="28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6589401"/>
              </p:ext>
            </p:extLst>
          </p:nvPr>
        </p:nvGraphicFramePr>
        <p:xfrm>
          <a:off x="264458" y="1688725"/>
          <a:ext cx="8459817" cy="4336404"/>
        </p:xfrm>
        <a:graphic>
          <a:graphicData uri="http://schemas.openxmlformats.org/drawingml/2006/table">
            <a:tbl>
              <a:tblPr firstRow="1" bandRow="1">
                <a:tableStyleId>{5C22544A-7EE6-4342-B048-85BDC9FD1C3A}</a:tableStyleId>
              </a:tblPr>
              <a:tblGrid>
                <a:gridCol w="2088998"/>
                <a:gridCol w="1573967"/>
                <a:gridCol w="2158584"/>
                <a:gridCol w="2638268"/>
              </a:tblGrid>
              <a:tr h="670872">
                <a:tc>
                  <a:txBody>
                    <a:bodyPr/>
                    <a:lstStyle/>
                    <a:p>
                      <a:pPr algn="ctr"/>
                      <a:r>
                        <a:rPr lang="en-CA" sz="1800" dirty="0" smtClean="0">
                          <a:latin typeface="Arial Rounded MT Bold" pitchFamily="34" charset="0"/>
                        </a:rPr>
                        <a:t>School</a:t>
                      </a:r>
                      <a:endParaRPr lang="en-CA" sz="1800" dirty="0">
                        <a:latin typeface="Arial Rounded MT Bold" pitchFamily="34" charset="0"/>
                      </a:endParaRPr>
                    </a:p>
                  </a:txBody>
                  <a:tcPr/>
                </a:tc>
                <a:tc>
                  <a:txBody>
                    <a:bodyPr/>
                    <a:lstStyle/>
                    <a:p>
                      <a:pPr algn="ctr"/>
                      <a:r>
                        <a:rPr lang="en-CA" sz="1800" dirty="0" smtClean="0">
                          <a:latin typeface="Arial Rounded MT Bold" pitchFamily="34" charset="0"/>
                        </a:rPr>
                        <a:t>Year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Total Number Student: Teacher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Student: Teacher</a:t>
                      </a:r>
                      <a:endParaRPr lang="en-CA" sz="1800" dirty="0">
                        <a:latin typeface="Arial Rounded MT Bold" pitchFamily="34" charset="0"/>
                      </a:endParaRPr>
                    </a:p>
                  </a:txBody>
                  <a:tcPr/>
                </a:tc>
              </a:tr>
              <a:tr h="670872">
                <a:tc>
                  <a:txBody>
                    <a:bodyPr/>
                    <a:lstStyle/>
                    <a:p>
                      <a:pPr algn="ctr"/>
                      <a:r>
                        <a:rPr lang="en-CA" sz="1800" dirty="0" smtClean="0">
                          <a:solidFill>
                            <a:schemeClr val="tx2">
                              <a:lumMod val="75000"/>
                              <a:lumOff val="25000"/>
                            </a:schemeClr>
                          </a:solidFill>
                          <a:latin typeface="Arial Rounded MT Bold" pitchFamily="34" charset="0"/>
                        </a:rPr>
                        <a:t>Millville Elementary</a:t>
                      </a:r>
                      <a:endParaRPr lang="en-CA" sz="1800" dirty="0">
                        <a:solidFill>
                          <a:schemeClr val="tx2">
                            <a:lumMod val="75000"/>
                            <a:lumOff val="25000"/>
                          </a:schemeClr>
                        </a:solidFill>
                        <a:latin typeface="Arial Rounded MT Bold"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2">
                              <a:lumMod val="75000"/>
                              <a:lumOff val="25000"/>
                            </a:schemeClr>
                          </a:solidFill>
                          <a:latin typeface="Arial Rounded MT Bold" panose="020F0704030504030204" pitchFamily="34" charset="0"/>
                          <a:cs typeface="Arial" panose="020B0604020202020204" pitchFamily="34" charset="0"/>
                        </a:rPr>
                        <a:t> </a:t>
                      </a:r>
                      <a:r>
                        <a:rPr lang="en-US" sz="1800" b="1" dirty="0" smtClean="0">
                          <a:solidFill>
                            <a:schemeClr val="tx2">
                              <a:lumMod val="75000"/>
                              <a:lumOff val="25000"/>
                            </a:schemeClr>
                          </a:solidFill>
                          <a:latin typeface="Arial Rounded MT Bold" panose="020F0704030504030204" pitchFamily="34" charset="0"/>
                        </a:rPr>
                        <a:t>2014 - 2015</a:t>
                      </a:r>
                      <a:endParaRPr lang="en-CA" sz="1800" b="1" dirty="0" smtClean="0">
                        <a:solidFill>
                          <a:schemeClr val="tx2">
                            <a:lumMod val="75000"/>
                            <a:lumOff val="25000"/>
                          </a:schemeClr>
                        </a:solidFill>
                        <a:latin typeface="Arial Rounded MT Bold" panose="020F0704030504030204" pitchFamily="34" charset="0"/>
                      </a:endParaRPr>
                    </a:p>
                    <a:p>
                      <a:pPr algn="l"/>
                      <a:endParaRPr lang="en-US" sz="1800" b="1" dirty="0">
                        <a:solidFill>
                          <a:schemeClr val="tx2">
                            <a:lumMod val="75000"/>
                            <a:lumOff val="25000"/>
                          </a:schemeClr>
                        </a:solidFill>
                        <a:latin typeface="Arial Rounded MT Bold" panose="020F0704030504030204" pitchFamily="34" charset="0"/>
                        <a:cs typeface="Arial" panose="020B0604020202020204" pitchFamily="34" charset="0"/>
                      </a:endParaRPr>
                    </a:p>
                  </a:txBody>
                  <a:tcPr/>
                </a:tc>
                <a:tc>
                  <a:txBody>
                    <a:bodyPr/>
                    <a:lstStyle/>
                    <a:p>
                      <a:pPr algn="ctr"/>
                      <a:r>
                        <a:rPr lang="en-US" sz="1800" b="1" dirty="0" smtClean="0">
                          <a:solidFill>
                            <a:schemeClr val="tx2">
                              <a:lumMod val="75000"/>
                              <a:lumOff val="25000"/>
                            </a:schemeClr>
                          </a:solidFill>
                          <a:latin typeface="Arial Rounded MT Bold" panose="020F0704030504030204" pitchFamily="34" charset="0"/>
                          <a:cs typeface="Arial" panose="020B0604020202020204" pitchFamily="34" charset="0"/>
                        </a:rPr>
                        <a:t>40 : 4.20 </a:t>
                      </a:r>
                      <a:endParaRPr lang="en-US" sz="1800" b="1" dirty="0">
                        <a:solidFill>
                          <a:schemeClr val="tx2">
                            <a:lumMod val="75000"/>
                            <a:lumOff val="25000"/>
                          </a:schemeClr>
                        </a:solidFill>
                        <a:latin typeface="Arial Rounded MT Bold" panose="020F0704030504030204" pitchFamily="34" charset="0"/>
                        <a:cs typeface="Arial" panose="020B0604020202020204" pitchFamily="34" charset="0"/>
                      </a:endParaRPr>
                    </a:p>
                  </a:txBody>
                  <a:tcPr/>
                </a:tc>
                <a:tc>
                  <a:txBody>
                    <a:bodyPr/>
                    <a:lstStyle/>
                    <a:p>
                      <a:pPr algn="ctr"/>
                      <a:r>
                        <a:rPr lang="en-US" sz="1800" b="1" dirty="0" smtClean="0">
                          <a:solidFill>
                            <a:schemeClr val="tx2">
                              <a:lumMod val="75000"/>
                              <a:lumOff val="25000"/>
                            </a:schemeClr>
                          </a:solidFill>
                          <a:latin typeface="Arial Rounded MT Bold" panose="020F0704030504030204" pitchFamily="34" charset="0"/>
                          <a:cs typeface="Arial" panose="020B0604020202020204" pitchFamily="34" charset="0"/>
                        </a:rPr>
                        <a:t>9.52 : 1</a:t>
                      </a:r>
                      <a:endParaRPr lang="en-US" sz="1800" b="1" dirty="0">
                        <a:solidFill>
                          <a:schemeClr val="tx2">
                            <a:lumMod val="75000"/>
                            <a:lumOff val="25000"/>
                          </a:schemeClr>
                        </a:solidFill>
                        <a:latin typeface="Arial Rounded MT Bold" panose="020F0704030504030204" pitchFamily="34" charset="0"/>
                        <a:cs typeface="Arial" panose="020B0604020202020204" pitchFamily="34" charset="0"/>
                      </a:endParaRPr>
                    </a:p>
                  </a:txBody>
                  <a:tcPr/>
                </a:tc>
              </a:tr>
              <a:tr h="694864">
                <a:tc>
                  <a:txBody>
                    <a:bodyPr/>
                    <a:lstStyle/>
                    <a:p>
                      <a:pPr algn="ctr"/>
                      <a:r>
                        <a:rPr lang="en-US" sz="1800" dirty="0" smtClean="0">
                          <a:solidFill>
                            <a:schemeClr val="tx2">
                              <a:lumMod val="75000"/>
                              <a:lumOff val="25000"/>
                            </a:schemeClr>
                          </a:solidFill>
                          <a:latin typeface="Arial Rounded MT Bold" pitchFamily="34" charset="0"/>
                        </a:rPr>
                        <a:t> </a:t>
                      </a:r>
                      <a:r>
                        <a:rPr lang="en-US" sz="1800" dirty="0" err="1" smtClean="0">
                          <a:solidFill>
                            <a:schemeClr val="tx2">
                              <a:lumMod val="75000"/>
                              <a:lumOff val="25000"/>
                            </a:schemeClr>
                          </a:solidFill>
                          <a:latin typeface="Arial Rounded MT Bold" pitchFamily="34" charset="0"/>
                        </a:rPr>
                        <a:t>McAdam</a:t>
                      </a:r>
                      <a:r>
                        <a:rPr lang="en-US" sz="1800" dirty="0" smtClean="0">
                          <a:solidFill>
                            <a:schemeClr val="tx2">
                              <a:lumMod val="75000"/>
                              <a:lumOff val="25000"/>
                            </a:schemeClr>
                          </a:solidFill>
                          <a:latin typeface="Arial Rounded MT Bold" pitchFamily="34" charset="0"/>
                        </a:rPr>
                        <a:t> Avenue Elementary</a:t>
                      </a:r>
                      <a:endParaRPr lang="en-CA" sz="1800" dirty="0">
                        <a:solidFill>
                          <a:schemeClr val="tx2">
                            <a:lumMod val="75000"/>
                            <a:lumOff val="25000"/>
                          </a:schemeClr>
                        </a:solidFill>
                        <a:latin typeface="Arial Rounded MT Bold"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2">
                              <a:lumMod val="75000"/>
                              <a:lumOff val="25000"/>
                            </a:schemeClr>
                          </a:solidFill>
                          <a:latin typeface="Arial Rounded MT Bold" panose="020F0704030504030204" pitchFamily="34" charset="0"/>
                        </a:rPr>
                        <a:t>2014 - 2015</a:t>
                      </a:r>
                      <a:endParaRPr lang="en-CA" sz="1800" b="1" dirty="0" smtClean="0">
                        <a:solidFill>
                          <a:schemeClr val="tx2">
                            <a:lumMod val="75000"/>
                            <a:lumOff val="25000"/>
                          </a:schemeClr>
                        </a:solidFill>
                        <a:latin typeface="Arial Rounded MT Bold" panose="020F0704030504030204" pitchFamily="34" charset="0"/>
                      </a:endParaRPr>
                    </a:p>
                    <a:p>
                      <a:pPr algn="ctr"/>
                      <a:endParaRPr lang="en-CA" sz="1800" b="1" dirty="0" smtClean="0">
                        <a:solidFill>
                          <a:schemeClr val="tx2">
                            <a:lumMod val="75000"/>
                            <a:lumOff val="25000"/>
                          </a:schemeClr>
                        </a:solidFill>
                        <a:latin typeface="Arial Rounded MT Bold" panose="020F0704030504030204" pitchFamily="34" charset="0"/>
                      </a:endParaRPr>
                    </a:p>
                    <a:p>
                      <a:endParaRPr lang="en-US" b="1" dirty="0">
                        <a:latin typeface="Arial Rounded MT Bold" panose="020F0704030504030204" pitchFamily="34" charset="0"/>
                      </a:endParaRPr>
                    </a:p>
                  </a:txBody>
                  <a:tcPr/>
                </a:tc>
                <a:tc>
                  <a:txBody>
                    <a:bodyPr/>
                    <a:lstStyle/>
                    <a:p>
                      <a:pPr algn="ctr"/>
                      <a:r>
                        <a:rPr lang="en-CA" sz="1800" b="1" dirty="0" smtClean="0">
                          <a:solidFill>
                            <a:schemeClr val="tx2">
                              <a:lumMod val="75000"/>
                              <a:lumOff val="25000"/>
                            </a:schemeClr>
                          </a:solidFill>
                          <a:latin typeface="Arial Rounded MT Bold" panose="020F0704030504030204" pitchFamily="34" charset="0"/>
                        </a:rPr>
                        <a:t>83 : 6.80 </a:t>
                      </a:r>
                      <a:endParaRPr lang="en-CA" sz="1800" b="1" dirty="0">
                        <a:solidFill>
                          <a:schemeClr val="tx2">
                            <a:lumMod val="75000"/>
                            <a:lumOff val="25000"/>
                          </a:schemeClr>
                        </a:solidFill>
                        <a:latin typeface="Arial Rounded MT Bold" panose="020F0704030504030204" pitchFamily="34" charset="0"/>
                      </a:endParaRPr>
                    </a:p>
                  </a:txBody>
                  <a:tcPr/>
                </a:tc>
                <a:tc>
                  <a:txBody>
                    <a:bodyPr/>
                    <a:lstStyle/>
                    <a:p>
                      <a:pPr algn="ctr"/>
                      <a:r>
                        <a:rPr lang="en-CA" sz="1800" b="1" dirty="0" smtClean="0">
                          <a:solidFill>
                            <a:schemeClr val="tx2">
                              <a:lumMod val="75000"/>
                              <a:lumOff val="25000"/>
                            </a:schemeClr>
                          </a:solidFill>
                          <a:latin typeface="Arial Rounded MT Bold" panose="020F0704030504030204" pitchFamily="34" charset="0"/>
                        </a:rPr>
                        <a:t> 12.20 : 1</a:t>
                      </a:r>
                      <a:endParaRPr lang="en-CA" sz="1800" b="1" dirty="0">
                        <a:solidFill>
                          <a:schemeClr val="tx2">
                            <a:lumMod val="75000"/>
                            <a:lumOff val="25000"/>
                          </a:schemeClr>
                        </a:solidFill>
                        <a:latin typeface="Arial Rounded MT Bold" panose="020F0704030504030204" pitchFamily="34" charset="0"/>
                      </a:endParaRPr>
                    </a:p>
                  </a:txBody>
                  <a:tcPr/>
                </a:tc>
              </a:tr>
              <a:tr h="1188720">
                <a:tc>
                  <a:txBody>
                    <a:bodyPr/>
                    <a:lstStyle/>
                    <a:p>
                      <a:pPr algn="ctr"/>
                      <a:r>
                        <a:rPr lang="en-CA" sz="1800" dirty="0" err="1" smtClean="0">
                          <a:solidFill>
                            <a:schemeClr val="tx2">
                              <a:lumMod val="75000"/>
                              <a:lumOff val="25000"/>
                            </a:schemeClr>
                          </a:solidFill>
                          <a:latin typeface="Arial Rounded MT Bold" pitchFamily="34" charset="0"/>
                        </a:rPr>
                        <a:t>Chipman</a:t>
                      </a:r>
                      <a:r>
                        <a:rPr lang="en-CA" sz="1800" dirty="0" smtClean="0">
                          <a:solidFill>
                            <a:schemeClr val="tx2">
                              <a:lumMod val="75000"/>
                              <a:lumOff val="25000"/>
                            </a:schemeClr>
                          </a:solidFill>
                          <a:latin typeface="Arial Rounded MT Bold" pitchFamily="34" charset="0"/>
                        </a:rPr>
                        <a:t> Elementary</a:t>
                      </a:r>
                    </a:p>
                    <a:p>
                      <a:pPr algn="ctr"/>
                      <a:endParaRPr lang="en-CA" sz="1800" dirty="0" smtClean="0">
                        <a:solidFill>
                          <a:schemeClr val="tx2">
                            <a:lumMod val="75000"/>
                            <a:lumOff val="25000"/>
                          </a:schemeClr>
                        </a:solidFill>
                        <a:latin typeface="Arial Rounded MT Bold" pitchFamily="34" charset="0"/>
                      </a:endParaRPr>
                    </a:p>
                    <a:p>
                      <a:pPr algn="ctr"/>
                      <a:endParaRPr lang="en-CA" sz="1800" dirty="0">
                        <a:solidFill>
                          <a:schemeClr val="tx2">
                            <a:lumMod val="75000"/>
                            <a:lumOff val="25000"/>
                          </a:schemeClr>
                        </a:solidFill>
                        <a:latin typeface="Arial Rounded MT Bold"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2">
                              <a:lumMod val="75000"/>
                              <a:lumOff val="25000"/>
                            </a:schemeClr>
                          </a:solidFill>
                          <a:latin typeface="Arial Rounded MT Bold" panose="020F0704030504030204" pitchFamily="34" charset="0"/>
                        </a:rPr>
                        <a:t>2014 - 2015</a:t>
                      </a:r>
                      <a:endParaRPr lang="en-CA" sz="1800" b="1" dirty="0" smtClean="0">
                        <a:solidFill>
                          <a:schemeClr val="tx2">
                            <a:lumMod val="75000"/>
                            <a:lumOff val="25000"/>
                          </a:schemeClr>
                        </a:solidFill>
                        <a:latin typeface="Arial Rounded MT Bold" panose="020F0704030504030204" pitchFamily="34" charset="0"/>
                      </a:endParaRPr>
                    </a:p>
                    <a:p>
                      <a:pPr algn="ctr"/>
                      <a:endParaRPr lang="en-CA" sz="1800" b="1" dirty="0" smtClean="0">
                        <a:solidFill>
                          <a:schemeClr val="tx2">
                            <a:lumMod val="75000"/>
                            <a:lumOff val="25000"/>
                          </a:schemeClr>
                        </a:solidFill>
                        <a:latin typeface="Arial Rounded MT Bold" panose="020F0704030504030204" pitchFamily="34" charset="0"/>
                      </a:endParaRPr>
                    </a:p>
                    <a:p>
                      <a:endParaRPr lang="en-US" b="1" dirty="0" smtClean="0">
                        <a:latin typeface="Arial Rounded MT Bold" panose="020F0704030504030204" pitchFamily="34" charset="0"/>
                      </a:endParaRPr>
                    </a:p>
                    <a:p>
                      <a:pPr algn="ctr"/>
                      <a:r>
                        <a:rPr lang="en-US" b="1" dirty="0" smtClean="0">
                          <a:solidFill>
                            <a:schemeClr val="tx2">
                              <a:lumMod val="75000"/>
                              <a:lumOff val="25000"/>
                            </a:schemeClr>
                          </a:solidFill>
                          <a:latin typeface="Arial Rounded MT Bold" panose="020F0704030504030204" pitchFamily="34" charset="0"/>
                        </a:rPr>
                        <a:t> </a:t>
                      </a:r>
                      <a:endParaRPr lang="en-US" b="1" dirty="0">
                        <a:solidFill>
                          <a:schemeClr val="tx2">
                            <a:lumMod val="75000"/>
                            <a:lumOff val="25000"/>
                          </a:schemeClr>
                        </a:solidFill>
                        <a:latin typeface="Arial Rounded MT Bold" panose="020F0704030504030204" pitchFamily="34" charset="0"/>
                      </a:endParaRPr>
                    </a:p>
                  </a:txBody>
                  <a:tcPr/>
                </a:tc>
                <a:tc>
                  <a:txBody>
                    <a:bodyPr/>
                    <a:lstStyle/>
                    <a:p>
                      <a:pPr algn="ctr"/>
                      <a:r>
                        <a:rPr lang="en-US" b="1" dirty="0" smtClean="0">
                          <a:solidFill>
                            <a:schemeClr val="tx2">
                              <a:lumMod val="75000"/>
                              <a:lumOff val="25000"/>
                            </a:schemeClr>
                          </a:solidFill>
                          <a:latin typeface="Arial Rounded MT Bold" panose="020F0704030504030204" pitchFamily="34" charset="0"/>
                        </a:rPr>
                        <a:t>104 : 8.0</a:t>
                      </a:r>
                      <a:endParaRPr lang="en-US" b="1" dirty="0">
                        <a:solidFill>
                          <a:schemeClr val="tx2">
                            <a:lumMod val="75000"/>
                            <a:lumOff val="25000"/>
                          </a:schemeClr>
                        </a:solidFill>
                        <a:latin typeface="Arial Rounded MT Bold" panose="020F0704030504030204" pitchFamily="34" charset="0"/>
                      </a:endParaRPr>
                    </a:p>
                  </a:txBody>
                  <a:tcPr/>
                </a:tc>
                <a:tc>
                  <a:txBody>
                    <a:bodyPr/>
                    <a:lstStyle/>
                    <a:p>
                      <a:pPr algn="ctr"/>
                      <a:r>
                        <a:rPr lang="en-US" b="1" dirty="0" smtClean="0">
                          <a:solidFill>
                            <a:schemeClr val="tx2">
                              <a:lumMod val="75000"/>
                              <a:lumOff val="25000"/>
                            </a:schemeClr>
                          </a:solidFill>
                          <a:latin typeface="Arial Rounded MT Bold" panose="020F0704030504030204" pitchFamily="34" charset="0"/>
                        </a:rPr>
                        <a:t>13.00 : 1</a:t>
                      </a:r>
                      <a:endParaRPr lang="en-US" b="1" dirty="0">
                        <a:solidFill>
                          <a:schemeClr val="tx2">
                            <a:lumMod val="75000"/>
                            <a:lumOff val="25000"/>
                          </a:schemeClr>
                        </a:solidFill>
                        <a:latin typeface="Arial Rounded MT Bold" panose="020F0704030504030204" pitchFamily="34" charset="0"/>
                      </a:endParaRPr>
                    </a:p>
                  </a:txBody>
                  <a:tcPr/>
                </a:tc>
              </a:tr>
              <a:tr h="891540">
                <a:tc>
                  <a:txBody>
                    <a:bodyPr/>
                    <a:lstStyle/>
                    <a:p>
                      <a:pPr algn="ctr"/>
                      <a:r>
                        <a:rPr lang="en-US" sz="1800" dirty="0" smtClean="0">
                          <a:solidFill>
                            <a:schemeClr val="tx2">
                              <a:lumMod val="75000"/>
                              <a:lumOff val="25000"/>
                            </a:schemeClr>
                          </a:solidFill>
                          <a:latin typeface="Arial Rounded MT Bold" pitchFamily="34" charset="0"/>
                        </a:rPr>
                        <a:t> Nackawic Elementary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2">
                              <a:lumMod val="75000"/>
                              <a:lumOff val="25000"/>
                            </a:schemeClr>
                          </a:solidFill>
                          <a:latin typeface="Arial Rounded MT Bold" panose="020F0704030504030204" pitchFamily="34" charset="0"/>
                        </a:rPr>
                        <a:t>2014 - 2015</a:t>
                      </a:r>
                      <a:endParaRPr lang="en-CA" sz="1800" b="1" dirty="0" smtClean="0">
                        <a:solidFill>
                          <a:schemeClr val="tx2">
                            <a:lumMod val="75000"/>
                            <a:lumOff val="25000"/>
                          </a:schemeClr>
                        </a:solidFill>
                        <a:latin typeface="Arial Rounded MT Bold" panose="020F0704030504030204" pitchFamily="34" charset="0"/>
                      </a:endParaRPr>
                    </a:p>
                  </a:txBody>
                  <a:tcPr/>
                </a:tc>
                <a:tc>
                  <a:txBody>
                    <a:bodyPr/>
                    <a:lstStyle/>
                    <a:p>
                      <a:pPr algn="ctr"/>
                      <a:r>
                        <a:rPr lang="en-US" sz="1800" b="1" dirty="0" smtClean="0">
                          <a:solidFill>
                            <a:schemeClr val="tx2">
                              <a:lumMod val="75000"/>
                              <a:lumOff val="25000"/>
                            </a:schemeClr>
                          </a:solidFill>
                          <a:latin typeface="Arial Rounded MT Bold" panose="020F0704030504030204" pitchFamily="34" charset="0"/>
                        </a:rPr>
                        <a:t>221 : 14.5</a:t>
                      </a:r>
                      <a:endParaRPr lang="en-CA" sz="18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800" b="1" dirty="0" smtClean="0">
                          <a:solidFill>
                            <a:schemeClr val="tx2">
                              <a:lumMod val="75000"/>
                              <a:lumOff val="25000"/>
                            </a:schemeClr>
                          </a:solidFill>
                          <a:latin typeface="Arial Rounded MT Bold" panose="020F0704030504030204" pitchFamily="34" charset="0"/>
                        </a:rPr>
                        <a:t>15.24 : 1</a:t>
                      </a:r>
                      <a:endParaRPr lang="en-CA" sz="1800" b="1" dirty="0">
                        <a:solidFill>
                          <a:schemeClr val="tx2">
                            <a:lumMod val="75000"/>
                            <a:lumOff val="25000"/>
                          </a:schemeClr>
                        </a:solidFill>
                        <a:latin typeface="Arial Rounded MT Bold" panose="020F0704030504030204"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11</a:t>
            </a:fld>
            <a:endParaRPr lang="en-US" sz="2000" dirty="0"/>
          </a:p>
        </p:txBody>
      </p:sp>
      <p:sp>
        <p:nvSpPr>
          <p:cNvPr id="3" name="TextBox 2"/>
          <p:cNvSpPr txBox="1"/>
          <p:nvPr/>
        </p:nvSpPr>
        <p:spPr>
          <a:xfrm>
            <a:off x="674557" y="5057107"/>
            <a:ext cx="4430842"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258819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733" y="91327"/>
            <a:ext cx="8042276" cy="640569"/>
          </a:xfrm>
        </p:spPr>
        <p:txBody>
          <a:bodyPr/>
          <a:lstStyle/>
          <a:p>
            <a:r>
              <a:rPr lang="en-US" sz="4800" b="1" dirty="0" smtClean="0">
                <a:latin typeface="Arial Rounded MT Bold" pitchFamily="34" charset="0"/>
              </a:rPr>
              <a:t> </a:t>
            </a:r>
            <a:r>
              <a:rPr lang="en-US" sz="3200" b="1" dirty="0" smtClean="0">
                <a:latin typeface="Arial Rounded MT Bold" pitchFamily="34" charset="0"/>
              </a:rPr>
              <a:t>Class Size Comparisons </a:t>
            </a:r>
            <a:r>
              <a:rPr lang="en-US" sz="3200" b="1" dirty="0">
                <a:latin typeface="Arial Rounded MT Bold" pitchFamily="34" charset="0"/>
              </a:rPr>
              <a:t>2014-2015</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85872919"/>
              </p:ext>
            </p:extLst>
          </p:nvPr>
        </p:nvGraphicFramePr>
        <p:xfrm>
          <a:off x="264458" y="1464904"/>
          <a:ext cx="8450333" cy="3721692"/>
        </p:xfrm>
        <a:graphic>
          <a:graphicData uri="http://schemas.openxmlformats.org/drawingml/2006/table">
            <a:tbl>
              <a:tblPr firstRow="1" bandRow="1">
                <a:tableStyleId>{5C22544A-7EE6-4342-B048-85BDC9FD1C3A}</a:tableStyleId>
              </a:tblPr>
              <a:tblGrid>
                <a:gridCol w="1774204"/>
                <a:gridCol w="1348608"/>
                <a:gridCol w="1130963"/>
                <a:gridCol w="1165027"/>
                <a:gridCol w="1509703"/>
                <a:gridCol w="1521828"/>
              </a:tblGrid>
              <a:tr h="657521">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i="0" u="none" strike="noStrike" dirty="0" smtClean="0">
                          <a:solidFill>
                            <a:schemeClr val="tx2">
                              <a:lumMod val="75000"/>
                              <a:lumOff val="25000"/>
                            </a:schemeClr>
                          </a:solidFill>
                          <a:effectLst/>
                          <a:latin typeface="Calibri" panose="020F0502020204030204" pitchFamily="34" charset="0"/>
                        </a:rPr>
                        <a:t>Minimum</a:t>
                      </a:r>
                    </a:p>
                    <a:p>
                      <a:pPr algn="ctr" fontAlgn="b"/>
                      <a:r>
                        <a:rPr lang="en-US" sz="1600" b="1" i="0" u="none" strike="noStrike" dirty="0" smtClean="0">
                          <a:solidFill>
                            <a:schemeClr val="tx2">
                              <a:lumMod val="75000"/>
                              <a:lumOff val="25000"/>
                            </a:schemeClr>
                          </a:solidFill>
                          <a:effectLst/>
                          <a:latin typeface="Calibri" panose="020F0502020204030204" pitchFamily="34" charset="0"/>
                        </a:rPr>
                        <a:t>Class </a:t>
                      </a:r>
                      <a:r>
                        <a:rPr lang="en-US" sz="1600" b="1" i="0" u="none" strike="noStrike" dirty="0">
                          <a:solidFill>
                            <a:schemeClr val="tx2">
                              <a:lumMod val="75000"/>
                              <a:lumOff val="25000"/>
                            </a:schemeClr>
                          </a:solidFill>
                          <a:effectLst/>
                          <a:latin typeface="Calibri" panose="020F0502020204030204" pitchFamily="34" charset="0"/>
                        </a:rPr>
                        <a:t>Size</a:t>
                      </a:r>
                    </a:p>
                  </a:txBody>
                  <a:tcPr marL="9525" marR="9525" marT="9525" marB="0" anchor="b"/>
                </a:tc>
                <a:tc>
                  <a:txBody>
                    <a:bodyPr/>
                    <a:lstStyle/>
                    <a:p>
                      <a:pPr algn="ctr" fontAlgn="b"/>
                      <a:r>
                        <a:rPr lang="en-US" sz="1600" b="1" i="0" u="none" strike="noStrike" dirty="0" smtClean="0">
                          <a:solidFill>
                            <a:schemeClr val="tx2">
                              <a:lumMod val="75000"/>
                              <a:lumOff val="25000"/>
                            </a:schemeClr>
                          </a:solidFill>
                          <a:effectLst/>
                          <a:latin typeface="Calibri" panose="020F0502020204030204" pitchFamily="34" charset="0"/>
                        </a:rPr>
                        <a:t>Maximum</a:t>
                      </a:r>
                    </a:p>
                    <a:p>
                      <a:pPr algn="ctr" fontAlgn="b"/>
                      <a:r>
                        <a:rPr lang="en-US" sz="1600" b="1" i="0" u="none" strike="noStrike" dirty="0" smtClean="0">
                          <a:solidFill>
                            <a:schemeClr val="tx2">
                              <a:lumMod val="75000"/>
                              <a:lumOff val="25000"/>
                            </a:schemeClr>
                          </a:solidFill>
                          <a:effectLst/>
                          <a:latin typeface="Calibri" panose="020F0502020204030204" pitchFamily="34" charset="0"/>
                        </a:rPr>
                        <a:t>Class </a:t>
                      </a:r>
                      <a:r>
                        <a:rPr lang="en-US" sz="1600" b="1" i="0" u="none" strike="noStrike" dirty="0">
                          <a:solidFill>
                            <a:schemeClr val="tx2">
                              <a:lumMod val="75000"/>
                              <a:lumOff val="25000"/>
                            </a:schemeClr>
                          </a:solidFill>
                          <a:effectLst/>
                          <a:latin typeface="Calibri" panose="020F0502020204030204" pitchFamily="34" charset="0"/>
                        </a:rPr>
                        <a:t>Size</a:t>
                      </a:r>
                    </a:p>
                  </a:txBody>
                  <a:tcPr marL="9525" marR="9525" marT="9525" marB="0" anchor="b"/>
                </a:tc>
                <a:tc>
                  <a:txBody>
                    <a:bodyPr/>
                    <a:lstStyle/>
                    <a:p>
                      <a:pPr algn="ctr" fontAlgn="b"/>
                      <a:r>
                        <a:rPr lang="en-US" sz="1600" b="1" i="0" u="none" strike="noStrike" dirty="0">
                          <a:solidFill>
                            <a:schemeClr val="tx2">
                              <a:lumMod val="75000"/>
                              <a:lumOff val="25000"/>
                            </a:schemeClr>
                          </a:solidFill>
                          <a:effectLst/>
                          <a:latin typeface="Calibri" panose="020F0502020204030204" pitchFamily="34" charset="0"/>
                        </a:rPr>
                        <a:t>Average Class Size</a:t>
                      </a:r>
                    </a:p>
                  </a:txBody>
                  <a:tcPr marL="9525" marR="9525" marT="9525" marB="0" anchor="b"/>
                </a:tc>
                <a:tc>
                  <a:txBody>
                    <a:bodyPr/>
                    <a:lstStyle/>
                    <a:p>
                      <a:pPr algn="ctr" fontAlgn="b"/>
                      <a:r>
                        <a:rPr lang="en-US" sz="1600" b="1" i="0" u="none" strike="noStrike" dirty="0">
                          <a:solidFill>
                            <a:schemeClr val="tx2">
                              <a:lumMod val="75000"/>
                              <a:lumOff val="25000"/>
                            </a:schemeClr>
                          </a:solidFill>
                          <a:effectLst/>
                          <a:latin typeface="Calibri" panose="020F0502020204030204" pitchFamily="34" charset="0"/>
                        </a:rPr>
                        <a:t>Number of Classes 2014-15</a:t>
                      </a:r>
                    </a:p>
                  </a:txBody>
                  <a:tcPr marL="9525" marR="9525" marT="9525" marB="0" anchor="b"/>
                </a:tc>
                <a:tc>
                  <a:txBody>
                    <a:bodyPr/>
                    <a:lstStyle/>
                    <a:p>
                      <a:pPr algn="ctr" fontAlgn="b"/>
                      <a:r>
                        <a:rPr lang="en-US" sz="1600" b="1" i="0" u="none" strike="noStrike" dirty="0">
                          <a:solidFill>
                            <a:schemeClr val="tx2">
                              <a:lumMod val="75000"/>
                              <a:lumOff val="25000"/>
                            </a:schemeClr>
                          </a:solidFill>
                          <a:effectLst/>
                          <a:latin typeface="Calibri" panose="020F0502020204030204" pitchFamily="34" charset="0"/>
                        </a:rPr>
                        <a:t>Number of Classes 2015-16</a:t>
                      </a:r>
                    </a:p>
                  </a:txBody>
                  <a:tcPr marL="9525" marR="9525" marT="9525" marB="0" anchor="b"/>
                </a:tc>
              </a:tr>
              <a:tr h="818722">
                <a:tc>
                  <a:txBody>
                    <a:bodyPr/>
                    <a:lstStyle/>
                    <a:p>
                      <a:pPr algn="ctr" fontAlgn="b"/>
                      <a:r>
                        <a:rPr lang="en-US" sz="1400" b="1" i="0" u="none" strike="noStrike" dirty="0" smtClean="0">
                          <a:solidFill>
                            <a:schemeClr val="tx2">
                              <a:lumMod val="75000"/>
                              <a:lumOff val="25000"/>
                            </a:schemeClr>
                          </a:solidFill>
                          <a:effectLst/>
                          <a:latin typeface="+mn-lt"/>
                        </a:rPr>
                        <a:t> Millville Elementary School</a:t>
                      </a:r>
                      <a:endParaRPr lang="en-US" sz="14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13</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14</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13</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3</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solidFill>
                            <a:schemeClr val="tx2">
                              <a:lumMod val="75000"/>
                              <a:lumOff val="25000"/>
                            </a:schemeClr>
                          </a:solidFill>
                          <a:effectLst/>
                          <a:latin typeface="+mn-lt"/>
                        </a:rPr>
                        <a:t>Minimum class size -  8 Maximum class size - 12 Average class size – 10</a:t>
                      </a:r>
                    </a:p>
                    <a:p>
                      <a:pPr algn="l" fontAlgn="b"/>
                      <a:r>
                        <a:rPr lang="en-US" sz="1600" b="1" i="0" u="none" strike="noStrike" dirty="0" smtClean="0">
                          <a:solidFill>
                            <a:schemeClr val="tx2">
                              <a:lumMod val="75000"/>
                              <a:lumOff val="25000"/>
                            </a:schemeClr>
                          </a:solidFill>
                          <a:effectLst/>
                          <a:latin typeface="+mn-lt"/>
                        </a:rPr>
                        <a:t>3</a:t>
                      </a:r>
                      <a:endParaRPr lang="en-US" sz="1600" b="1" i="0" u="none" strike="noStrike" dirty="0">
                        <a:solidFill>
                          <a:schemeClr val="tx2">
                            <a:lumMod val="75000"/>
                            <a:lumOff val="25000"/>
                          </a:schemeClr>
                        </a:solidFill>
                        <a:effectLst/>
                        <a:latin typeface="+mn-lt"/>
                      </a:endParaRPr>
                    </a:p>
                  </a:txBody>
                  <a:tcPr marL="9525" marR="9525" marT="9525" marB="0" anchor="b"/>
                </a:tc>
              </a:tr>
              <a:tr h="748483">
                <a:tc>
                  <a:txBody>
                    <a:bodyPr/>
                    <a:lstStyle/>
                    <a:p>
                      <a:pPr algn="ctr" fontAlgn="b"/>
                      <a:r>
                        <a:rPr lang="en-US" sz="1400" b="1" i="0" u="none" strike="noStrike" dirty="0" smtClean="0">
                          <a:solidFill>
                            <a:schemeClr val="tx2">
                              <a:lumMod val="75000"/>
                              <a:lumOff val="25000"/>
                            </a:schemeClr>
                          </a:solidFill>
                          <a:effectLst/>
                          <a:latin typeface="+mn-lt"/>
                        </a:rPr>
                        <a:t> </a:t>
                      </a:r>
                      <a:r>
                        <a:rPr lang="en-US" sz="1400" b="1" i="0" u="none" strike="noStrike" dirty="0" err="1" smtClean="0">
                          <a:solidFill>
                            <a:schemeClr val="tx2">
                              <a:lumMod val="75000"/>
                              <a:lumOff val="25000"/>
                            </a:schemeClr>
                          </a:solidFill>
                          <a:effectLst/>
                          <a:latin typeface="+mn-lt"/>
                        </a:rPr>
                        <a:t>McAdam</a:t>
                      </a:r>
                      <a:r>
                        <a:rPr lang="en-US" sz="1400" b="1" i="0" u="none" strike="noStrike" dirty="0" smtClean="0">
                          <a:solidFill>
                            <a:schemeClr val="tx2">
                              <a:lumMod val="75000"/>
                              <a:lumOff val="25000"/>
                            </a:schemeClr>
                          </a:solidFill>
                          <a:effectLst/>
                          <a:latin typeface="+mn-lt"/>
                        </a:rPr>
                        <a:t> Avenue Elementary School</a:t>
                      </a:r>
                      <a:endParaRPr lang="en-US" sz="14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10</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23</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17</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5</a:t>
                      </a:r>
                      <a:endParaRPr lang="en-US" sz="16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5</a:t>
                      </a:r>
                      <a:endParaRPr lang="en-US" sz="1600" b="1" i="0" u="none" strike="noStrike" dirty="0">
                        <a:solidFill>
                          <a:schemeClr val="tx2">
                            <a:lumMod val="75000"/>
                            <a:lumOff val="25000"/>
                          </a:schemeClr>
                        </a:solidFill>
                        <a:effectLst/>
                        <a:latin typeface="+mn-lt"/>
                      </a:endParaRPr>
                    </a:p>
                  </a:txBody>
                  <a:tcPr marL="9525" marR="9525" marT="9525" marB="0" anchor="b"/>
                </a:tc>
              </a:tr>
              <a:tr h="748483">
                <a:tc>
                  <a:txBody>
                    <a:bodyPr/>
                    <a:lstStyle/>
                    <a:p>
                      <a:pPr algn="ctr" fontAlgn="b"/>
                      <a:r>
                        <a:rPr lang="en-US" sz="1400" b="1" i="0" u="none" strike="noStrike" dirty="0" err="1">
                          <a:solidFill>
                            <a:schemeClr val="tx2">
                              <a:lumMod val="75000"/>
                              <a:lumOff val="25000"/>
                            </a:schemeClr>
                          </a:solidFill>
                          <a:effectLst/>
                          <a:latin typeface="+mn-lt"/>
                        </a:rPr>
                        <a:t>Chipman</a:t>
                      </a:r>
                      <a:r>
                        <a:rPr lang="en-US" sz="1400" b="1" i="0" u="none" strike="noStrike" dirty="0">
                          <a:solidFill>
                            <a:schemeClr val="tx2">
                              <a:lumMod val="75000"/>
                              <a:lumOff val="25000"/>
                            </a:schemeClr>
                          </a:solidFill>
                          <a:effectLst/>
                          <a:latin typeface="+mn-lt"/>
                        </a:rPr>
                        <a:t> </a:t>
                      </a:r>
                      <a:r>
                        <a:rPr lang="en-US" sz="1400" b="1" i="0" u="none" strike="noStrike" dirty="0" smtClean="0">
                          <a:solidFill>
                            <a:schemeClr val="tx2">
                              <a:lumMod val="75000"/>
                              <a:lumOff val="25000"/>
                            </a:schemeClr>
                          </a:solidFill>
                          <a:effectLst/>
                          <a:latin typeface="+mn-lt"/>
                        </a:rPr>
                        <a:t>Elementary School</a:t>
                      </a:r>
                      <a:endParaRPr lang="en-US" sz="14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14</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21</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17</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6</a:t>
                      </a: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 7</a:t>
                      </a:r>
                      <a:endParaRPr lang="en-US" sz="1600" b="1" i="0" u="none" strike="noStrike" dirty="0">
                        <a:solidFill>
                          <a:schemeClr val="tx2">
                            <a:lumMod val="75000"/>
                            <a:lumOff val="25000"/>
                          </a:schemeClr>
                        </a:solidFill>
                        <a:effectLst/>
                        <a:latin typeface="+mn-lt"/>
                      </a:endParaRPr>
                    </a:p>
                  </a:txBody>
                  <a:tcPr marL="9525" marR="9525" marT="9525" marB="0" anchor="b"/>
                </a:tc>
              </a:tr>
              <a:tr h="748483">
                <a:tc>
                  <a:txBody>
                    <a:bodyPr/>
                    <a:lstStyle/>
                    <a:p>
                      <a:pPr algn="ctr" fontAlgn="b"/>
                      <a:r>
                        <a:rPr lang="en-US" sz="1400" b="1" i="0" u="none" strike="noStrike" dirty="0">
                          <a:solidFill>
                            <a:schemeClr val="tx2">
                              <a:lumMod val="75000"/>
                              <a:lumOff val="25000"/>
                            </a:schemeClr>
                          </a:solidFill>
                          <a:effectLst/>
                          <a:latin typeface="+mn-lt"/>
                        </a:rPr>
                        <a:t>Nackawic </a:t>
                      </a:r>
                      <a:r>
                        <a:rPr lang="en-US" sz="1400" b="1" i="0" u="none" strike="noStrike" dirty="0" smtClean="0">
                          <a:solidFill>
                            <a:schemeClr val="tx2">
                              <a:lumMod val="75000"/>
                              <a:lumOff val="25000"/>
                            </a:schemeClr>
                          </a:solidFill>
                          <a:effectLst/>
                          <a:latin typeface="+mn-lt"/>
                        </a:rPr>
                        <a:t>Elementary School</a:t>
                      </a:r>
                      <a:endParaRPr lang="en-US" sz="1400" b="1" i="0" u="none" strike="noStrike" dirty="0">
                        <a:solidFill>
                          <a:schemeClr val="tx2">
                            <a:lumMod val="75000"/>
                            <a:lumOff val="25000"/>
                          </a:schemeClr>
                        </a:solidFill>
                        <a:effectLst/>
                        <a:latin typeface="+mn-lt"/>
                      </a:endParaRP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15</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25</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20</a:t>
                      </a:r>
                    </a:p>
                  </a:txBody>
                  <a:tcPr marL="9525" marR="9525" marT="9525" marB="0" anchor="b"/>
                </a:tc>
                <a:tc>
                  <a:txBody>
                    <a:bodyPr/>
                    <a:lstStyle/>
                    <a:p>
                      <a:pPr algn="l" fontAlgn="b"/>
                      <a:r>
                        <a:rPr lang="en-US" sz="1600" b="1" i="0" u="none" strike="noStrike" dirty="0">
                          <a:solidFill>
                            <a:schemeClr val="tx2">
                              <a:lumMod val="75000"/>
                              <a:lumOff val="25000"/>
                            </a:schemeClr>
                          </a:solidFill>
                          <a:effectLst/>
                          <a:latin typeface="+mn-lt"/>
                        </a:rPr>
                        <a:t>11</a:t>
                      </a:r>
                    </a:p>
                  </a:txBody>
                  <a:tcPr marL="9525" marR="9525" marT="9525" marB="0" anchor="b"/>
                </a:tc>
                <a:tc>
                  <a:txBody>
                    <a:bodyPr/>
                    <a:lstStyle/>
                    <a:p>
                      <a:pPr algn="l" fontAlgn="b"/>
                      <a:r>
                        <a:rPr lang="en-US" sz="1600" b="1" i="0" u="none" strike="noStrike" dirty="0" smtClean="0">
                          <a:solidFill>
                            <a:schemeClr val="tx2">
                              <a:lumMod val="75000"/>
                              <a:lumOff val="25000"/>
                            </a:schemeClr>
                          </a:solidFill>
                          <a:effectLst/>
                          <a:latin typeface="+mn-lt"/>
                        </a:rPr>
                        <a:t>12 </a:t>
                      </a:r>
                      <a:endParaRPr lang="en-US" sz="1600" b="1" i="0" u="none" strike="noStrike" dirty="0">
                        <a:solidFill>
                          <a:schemeClr val="tx2">
                            <a:lumMod val="75000"/>
                            <a:lumOff val="25000"/>
                          </a:schemeClr>
                        </a:solidFill>
                        <a:effectLst/>
                        <a:latin typeface="+mn-lt"/>
                      </a:endParaRP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12</a:t>
            </a:fld>
            <a:endParaRPr lang="en-US" sz="2000" dirty="0"/>
          </a:p>
        </p:txBody>
      </p:sp>
    </p:spTree>
    <p:extLst>
      <p:ext uri="{BB962C8B-B14F-4D97-AF65-F5344CB8AC3E}">
        <p14:creationId xmlns:p14="http://schemas.microsoft.com/office/powerpoint/2010/main" val="415409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Arial Rounded MT Bold" pitchFamily="34" charset="0"/>
              </a:rPr>
              <a:t>Maximum class sizes</a:t>
            </a:r>
            <a:endParaRPr lang="en-CA"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978260"/>
              </p:ext>
            </p:extLst>
          </p:nvPr>
        </p:nvGraphicFramePr>
        <p:xfrm>
          <a:off x="758825" y="1458641"/>
          <a:ext cx="7832726" cy="3951659"/>
        </p:xfrm>
        <a:graphic>
          <a:graphicData uri="http://schemas.openxmlformats.org/drawingml/2006/table">
            <a:tbl>
              <a:tblPr firstRow="1" bandRow="1">
                <a:tableStyleId>{5C22544A-7EE6-4342-B048-85BDC9FD1C3A}</a:tableStyleId>
              </a:tblPr>
              <a:tblGrid>
                <a:gridCol w="3916047"/>
                <a:gridCol w="3916679"/>
              </a:tblGrid>
              <a:tr h="329608">
                <a:tc>
                  <a:txBody>
                    <a:bodyPr/>
                    <a:lstStyle/>
                    <a:p>
                      <a:pPr algn="ctr"/>
                      <a:r>
                        <a:rPr lang="en-US" dirty="0" smtClean="0">
                          <a:latin typeface="Arial Rounded MT Bold" pitchFamily="34" charset="0"/>
                        </a:rPr>
                        <a:t>Grade Level</a:t>
                      </a:r>
                      <a:endParaRPr lang="en-US" dirty="0">
                        <a:latin typeface="Arial Rounded MT Bold" pitchFamily="34" charset="0"/>
                      </a:endParaRPr>
                    </a:p>
                  </a:txBody>
                  <a:tcPr/>
                </a:tc>
                <a:tc>
                  <a:txBody>
                    <a:bodyPr/>
                    <a:lstStyle/>
                    <a:p>
                      <a:r>
                        <a:rPr lang="en-US" dirty="0" smtClean="0">
                          <a:latin typeface="Arial Rounded MT Bold" pitchFamily="34" charset="0"/>
                        </a:rPr>
                        <a:t>Maximum</a:t>
                      </a:r>
                      <a:r>
                        <a:rPr lang="en-US" baseline="0" dirty="0" smtClean="0">
                          <a:latin typeface="Arial Rounded MT Bold" pitchFamily="34" charset="0"/>
                        </a:rPr>
                        <a:t> Number of Students</a:t>
                      </a:r>
                      <a:endParaRPr lang="en-US" dirty="0">
                        <a:latin typeface="Arial Rounded MT Bold" pitchFamily="34" charset="0"/>
                      </a:endParaRPr>
                    </a:p>
                  </a:txBody>
                  <a:tcPr/>
                </a:tc>
              </a:tr>
              <a:tr h="357879">
                <a:tc>
                  <a:txBody>
                    <a:bodyPr/>
                    <a:lstStyle/>
                    <a:p>
                      <a:pPr algn="ctr"/>
                      <a:r>
                        <a:rPr lang="en-US" dirty="0" smtClean="0">
                          <a:solidFill>
                            <a:schemeClr val="tx2">
                              <a:lumMod val="75000"/>
                              <a:lumOff val="25000"/>
                            </a:schemeClr>
                          </a:solidFill>
                          <a:latin typeface="Arial Rounded MT Bold" pitchFamily="34" charset="0"/>
                        </a:rPr>
                        <a:t>K-2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21 </a:t>
                      </a:r>
                    </a:p>
                  </a:txBody>
                  <a:tcPr/>
                </a:tc>
              </a:tr>
              <a:tr h="457200">
                <a:tc>
                  <a:txBody>
                    <a:bodyPr/>
                    <a:lstStyle/>
                    <a:p>
                      <a:pPr algn="ctr"/>
                      <a:r>
                        <a:rPr lang="en-US" dirty="0" smtClean="0">
                          <a:solidFill>
                            <a:schemeClr val="tx2">
                              <a:lumMod val="75000"/>
                              <a:lumOff val="25000"/>
                            </a:schemeClr>
                          </a:solidFill>
                          <a:latin typeface="Arial Rounded MT Bold" pitchFamily="34" charset="0"/>
                        </a:rPr>
                        <a:t>3  </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26</a:t>
                      </a:r>
                    </a:p>
                  </a:txBody>
                  <a:tcPr/>
                </a:tc>
              </a:tr>
              <a:tr h="457200">
                <a:tc>
                  <a:txBody>
                    <a:bodyPr/>
                    <a:lstStyle/>
                    <a:p>
                      <a:pPr algn="ctr"/>
                      <a:r>
                        <a:rPr lang="en-US" dirty="0" smtClean="0">
                          <a:solidFill>
                            <a:schemeClr val="tx2">
                              <a:lumMod val="75000"/>
                              <a:lumOff val="25000"/>
                            </a:schemeClr>
                          </a:solidFill>
                          <a:latin typeface="Arial Rounded MT Bold" pitchFamily="34" charset="0"/>
                        </a:rPr>
                        <a:t>K-3 Combined Classes</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16 </a:t>
                      </a:r>
                    </a:p>
                  </a:txBody>
                  <a:tcPr/>
                </a:tc>
              </a:tr>
              <a:tr h="4930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2">
                              <a:lumMod val="75000"/>
                              <a:lumOff val="25000"/>
                            </a:schemeClr>
                          </a:solidFill>
                          <a:latin typeface="Arial Rounded MT Bold" pitchFamily="34" charset="0"/>
                        </a:rPr>
                        <a:t> </a:t>
                      </a:r>
                    </a:p>
                    <a:p>
                      <a:pPr algn="ctr"/>
                      <a:r>
                        <a:rPr lang="en-US" dirty="0" smtClean="0">
                          <a:solidFill>
                            <a:schemeClr val="tx2">
                              <a:lumMod val="75000"/>
                              <a:lumOff val="25000"/>
                            </a:schemeClr>
                          </a:solidFill>
                          <a:latin typeface="Arial Rounded MT Bold" pitchFamily="34" charset="0"/>
                        </a:rPr>
                        <a:t>Grades 4-6</a:t>
                      </a:r>
                      <a:endParaRPr lang="en-US" dirty="0">
                        <a:solidFill>
                          <a:schemeClr val="tx2">
                            <a:lumMod val="75000"/>
                            <a:lumOff val="25000"/>
                          </a:schemeClr>
                        </a:solidFill>
                        <a:latin typeface="Arial Rounded MT Bold" pitchFamily="34" charset="0"/>
                      </a:endParaRPr>
                    </a:p>
                  </a:txBody>
                  <a:tcPr/>
                </a:tc>
                <a:tc>
                  <a:txBody>
                    <a:bodyPr/>
                    <a:lstStyle/>
                    <a:p>
                      <a:pPr algn="ctr"/>
                      <a:endParaRPr lang="en-US" dirty="0" smtClean="0">
                        <a:solidFill>
                          <a:schemeClr val="tx2">
                            <a:lumMod val="75000"/>
                            <a:lumOff val="25000"/>
                          </a:schemeClr>
                        </a:solidFill>
                        <a:latin typeface="Arial Rounded MT Bold" pitchFamily="34" charset="0"/>
                      </a:endParaRPr>
                    </a:p>
                    <a:p>
                      <a:pPr algn="ctr"/>
                      <a:r>
                        <a:rPr lang="en-US" dirty="0" smtClean="0">
                          <a:solidFill>
                            <a:schemeClr val="tx2">
                              <a:lumMod val="75000"/>
                              <a:lumOff val="25000"/>
                            </a:schemeClr>
                          </a:solidFill>
                          <a:latin typeface="Arial Rounded MT Bold" pitchFamily="34" charset="0"/>
                        </a:rPr>
                        <a:t>28</a:t>
                      </a:r>
                    </a:p>
                  </a:txBody>
                  <a:tcPr/>
                </a:tc>
              </a:tr>
              <a:tr h="331349">
                <a:tc>
                  <a:txBody>
                    <a:bodyPr/>
                    <a:lstStyle/>
                    <a:p>
                      <a:pPr algn="ctr"/>
                      <a:r>
                        <a:rPr lang="en-US" dirty="0" smtClean="0">
                          <a:solidFill>
                            <a:schemeClr val="tx2">
                              <a:lumMod val="75000"/>
                              <a:lumOff val="25000"/>
                            </a:schemeClr>
                          </a:solidFill>
                          <a:latin typeface="Arial Rounded MT Bold" pitchFamily="34" charset="0"/>
                        </a:rPr>
                        <a:t>Grades 3 -5 Combined Classes</a:t>
                      </a:r>
                      <a:endParaRPr lang="en-US"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rPr>
                        <a:t>23</a:t>
                      </a:r>
                      <a:endParaRPr lang="en-US" b="1" dirty="0">
                        <a:solidFill>
                          <a:schemeClr val="tx2">
                            <a:lumMod val="75000"/>
                            <a:lumOff val="25000"/>
                          </a:schemeClr>
                        </a:solidFill>
                      </a:endParaRPr>
                    </a:p>
                  </a:txBody>
                  <a:tcPr/>
                </a:tc>
              </a:tr>
              <a:tr h="479093">
                <a:tc>
                  <a:txBody>
                    <a:bodyPr/>
                    <a:lstStyle/>
                    <a:p>
                      <a:pPr algn="ctr"/>
                      <a:r>
                        <a:rPr lang="fr-CA" baseline="0" dirty="0" smtClean="0">
                          <a:solidFill>
                            <a:schemeClr val="tx2">
                              <a:lumMod val="75000"/>
                              <a:lumOff val="25000"/>
                            </a:schemeClr>
                          </a:solidFill>
                          <a:latin typeface="Arial Rounded MT Bold" pitchFamily="34" charset="0"/>
                        </a:rPr>
                        <a:t>Grades 7 to 12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29</a:t>
                      </a:r>
                    </a:p>
                  </a:txBody>
                  <a:tcPr/>
                </a:tc>
              </a:tr>
              <a:tr h="820806">
                <a:tc>
                  <a:txBody>
                    <a:bodyPr/>
                    <a:lstStyle/>
                    <a:p>
                      <a:pPr algn="ctr"/>
                      <a:r>
                        <a:rPr lang="en-US" dirty="0" smtClean="0">
                          <a:solidFill>
                            <a:schemeClr val="tx2">
                              <a:lumMod val="75000"/>
                              <a:lumOff val="25000"/>
                            </a:schemeClr>
                          </a:solidFill>
                          <a:latin typeface="Arial Rounded MT Bold" pitchFamily="34" charset="0"/>
                        </a:rPr>
                        <a:t>Grades 5 to 12 Combined Classes</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24</a:t>
                      </a:r>
                    </a:p>
                  </a:txBody>
                  <a:tcPr/>
                </a:tc>
              </a:tr>
            </a:tbl>
          </a:graphicData>
        </a:graphic>
      </p:graphicFrame>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13</a:t>
            </a:fld>
            <a:endParaRPr lang="en-US" sz="2000" dirty="0"/>
          </a:p>
        </p:txBody>
      </p:sp>
    </p:spTree>
    <p:extLst>
      <p:ext uri="{BB962C8B-B14F-4D97-AF65-F5344CB8AC3E}">
        <p14:creationId xmlns:p14="http://schemas.microsoft.com/office/powerpoint/2010/main" val="2975249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46230" y="107576"/>
            <a:ext cx="8042276" cy="1336956"/>
          </a:xfrm>
        </p:spPr>
        <p:txBody>
          <a:bodyPr/>
          <a:lstStyle/>
          <a:p>
            <a:r>
              <a:rPr lang="en-US" b="1" dirty="0" smtClean="0">
                <a:solidFill>
                  <a:schemeClr val="tx2">
                    <a:lumMod val="75000"/>
                    <a:lumOff val="25000"/>
                  </a:schemeClr>
                </a:solidFill>
              </a:rPr>
              <a:t>Core Curriculum</a:t>
            </a:r>
            <a:endParaRPr lang="en-US" b="1" dirty="0">
              <a:solidFill>
                <a:schemeClr val="tx2">
                  <a:lumMod val="75000"/>
                  <a:lumOff val="25000"/>
                </a:schemeClr>
              </a:solidFill>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21761423"/>
              </p:ext>
            </p:extLst>
          </p:nvPr>
        </p:nvGraphicFramePr>
        <p:xfrm>
          <a:off x="1577618" y="1309620"/>
          <a:ext cx="6711941" cy="2679598"/>
        </p:xfrm>
        <a:graphic>
          <a:graphicData uri="http://schemas.openxmlformats.org/drawingml/2006/table">
            <a:tbl>
              <a:tblPr>
                <a:tableStyleId>{5C22544A-7EE6-4342-B048-85BDC9FD1C3A}</a:tableStyleId>
              </a:tblPr>
              <a:tblGrid>
                <a:gridCol w="999873"/>
                <a:gridCol w="814183"/>
                <a:gridCol w="787489"/>
                <a:gridCol w="626149"/>
                <a:gridCol w="1021502"/>
                <a:gridCol w="859314"/>
                <a:gridCol w="406433"/>
                <a:gridCol w="574128"/>
                <a:gridCol w="622870"/>
              </a:tblGrid>
              <a:tr h="1372606">
                <a:tc>
                  <a:txBody>
                    <a:bodyPr/>
                    <a:lstStyle/>
                    <a:p>
                      <a:pPr algn="l" fontAlgn="b"/>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Early French Immersion</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Late French Immersion</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smtClean="0">
                          <a:solidFill>
                            <a:schemeClr val="tx2">
                              <a:lumMod val="75000"/>
                              <a:lumOff val="25000"/>
                            </a:schemeClr>
                          </a:solidFill>
                          <a:effectLst/>
                          <a:latin typeface="Arial Rounded MT Bold" panose="020F0704030504030204" pitchFamily="34" charset="0"/>
                        </a:rPr>
                        <a:t>Gymnasium</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smtClean="0">
                          <a:solidFill>
                            <a:schemeClr val="tx2">
                              <a:lumMod val="75000"/>
                              <a:lumOff val="25000"/>
                            </a:schemeClr>
                          </a:solidFill>
                          <a:effectLst/>
                          <a:latin typeface="Arial Rounded MT Bold" panose="020F0704030504030204" pitchFamily="34" charset="0"/>
                        </a:rPr>
                        <a:t>Music/Fine Arts Specialists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Educational Support Services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smtClean="0">
                          <a:solidFill>
                            <a:schemeClr val="tx2">
                              <a:lumMod val="75000"/>
                              <a:lumOff val="25000"/>
                            </a:schemeClr>
                          </a:solidFill>
                          <a:effectLst/>
                          <a:latin typeface="Arial Rounded MT Bold" panose="020F0704030504030204" pitchFamily="34" charset="0"/>
                        </a:rPr>
                        <a:t>EST-Literacy</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smtClean="0">
                          <a:solidFill>
                            <a:schemeClr val="tx2">
                              <a:lumMod val="75000"/>
                              <a:lumOff val="25000"/>
                            </a:schemeClr>
                          </a:solidFill>
                          <a:effectLst/>
                          <a:latin typeface="Arial Rounded MT Bold" panose="020F0704030504030204" pitchFamily="34" charset="0"/>
                        </a:rPr>
                        <a:t>EST-Math</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EST-Technology</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06992">
                <a:tc>
                  <a:txBody>
                    <a:bodyPr/>
                    <a:lstStyle/>
                    <a:p>
                      <a:pPr algn="ctr" fontAlgn="b"/>
                      <a:r>
                        <a:rPr lang="en-US" sz="1400" b="1" u="none" strike="noStrike" dirty="0" smtClean="0">
                          <a:solidFill>
                            <a:schemeClr val="tx2">
                              <a:lumMod val="75000"/>
                              <a:lumOff val="25000"/>
                            </a:schemeClr>
                          </a:solidFill>
                          <a:effectLst/>
                          <a:latin typeface="Arial Rounded MT Bold" panose="020F0704030504030204" pitchFamily="34" charset="0"/>
                        </a:rPr>
                        <a:t>Millville Elementary School</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vert="vert27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No</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No</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Yes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i="0" u="none" strike="noStrike" baseline="0" dirty="0" smtClean="0">
                          <a:solidFill>
                            <a:schemeClr val="tx2">
                              <a:lumMod val="75000"/>
                              <a:lumOff val="25000"/>
                            </a:schemeClr>
                          </a:solidFill>
                          <a:effectLst/>
                          <a:latin typeface="Arial Rounded MT Bold" panose="020F0704030504030204" pitchFamily="34" charset="0"/>
                        </a:rPr>
                        <a:t>Yes </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Yes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Yes  </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200" b="1" u="none" strike="noStrike" dirty="0">
                          <a:solidFill>
                            <a:schemeClr val="tx2">
                              <a:lumMod val="75000"/>
                              <a:lumOff val="25000"/>
                            </a:schemeClr>
                          </a:solidFill>
                          <a:effectLst/>
                          <a:latin typeface="Arial Rounded MT Bold" panose="020F0704030504030204" pitchFamily="34" charset="0"/>
                        </a:rPr>
                        <a:t>Request Support</a:t>
                      </a:r>
                      <a:endParaRPr lang="en-US" sz="1200" b="1" i="0" u="none" strike="noStrike" dirty="0">
                        <a:solidFill>
                          <a:schemeClr val="tx2">
                            <a:lumMod val="75000"/>
                            <a:lumOff val="25000"/>
                          </a:schemeClr>
                        </a:solidFill>
                        <a:effectLst/>
                        <a:latin typeface="Arial Rounded MT Bold" panose="020F0704030504030204" pitchFamily="34" charset="0"/>
                      </a:endParaRPr>
                    </a:p>
                  </a:txBody>
                  <a:tcPr marL="5009" marR="5009" marT="5009"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3601482245"/>
              </p:ext>
            </p:extLst>
          </p:nvPr>
        </p:nvGraphicFramePr>
        <p:xfrm>
          <a:off x="1802471" y="4124130"/>
          <a:ext cx="6320289" cy="2350841"/>
        </p:xfrm>
        <a:graphic>
          <a:graphicData uri="http://schemas.openxmlformats.org/drawingml/2006/table">
            <a:tbl>
              <a:tblPr>
                <a:tableStyleId>{5C22544A-7EE6-4342-B048-85BDC9FD1C3A}</a:tableStyleId>
              </a:tblPr>
              <a:tblGrid>
                <a:gridCol w="956661"/>
                <a:gridCol w="840204"/>
                <a:gridCol w="657871"/>
                <a:gridCol w="539646"/>
                <a:gridCol w="359764"/>
                <a:gridCol w="614597"/>
                <a:gridCol w="509691"/>
                <a:gridCol w="523130"/>
                <a:gridCol w="673914"/>
                <a:gridCol w="644811"/>
              </a:tblGrid>
              <a:tr h="1212980">
                <a:tc>
                  <a:txBody>
                    <a:bodyPr/>
                    <a:lstStyle/>
                    <a:p>
                      <a:pPr algn="l" fontAlgn="b"/>
                      <a:endParaRPr lang="en-US" sz="105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smtClean="0">
                          <a:solidFill>
                            <a:schemeClr val="tx2">
                              <a:lumMod val="75000"/>
                              <a:lumOff val="25000"/>
                            </a:schemeClr>
                          </a:solidFill>
                          <a:effectLst/>
                          <a:latin typeface="Arial Rounded MT Bold" panose="020F0704030504030204" pitchFamily="34" charset="0"/>
                        </a:rPr>
                        <a:t>EST-French </a:t>
                      </a:r>
                      <a:r>
                        <a:rPr lang="en-US" sz="1400" b="1" u="none" strike="noStrike" dirty="0" err="1" smtClean="0">
                          <a:solidFill>
                            <a:schemeClr val="tx2">
                              <a:lumMod val="75000"/>
                              <a:lumOff val="25000"/>
                            </a:schemeClr>
                          </a:solidFill>
                          <a:effectLst/>
                          <a:latin typeface="Arial Rounded MT Bold" panose="020F0704030504030204" pitchFamily="34" charset="0"/>
                        </a:rPr>
                        <a:t>ImmersionI</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EST Science</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Science Labs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Computer Lab</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Computer Aided Drafted Lab (CAD)</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Middle Level Technology</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Broad Based Technology</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Skills Trade Area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dirty="0">
                          <a:solidFill>
                            <a:schemeClr val="tx2">
                              <a:lumMod val="75000"/>
                              <a:lumOff val="25000"/>
                            </a:schemeClr>
                          </a:solidFill>
                          <a:effectLst/>
                          <a:latin typeface="Arial Rounded MT Bold" panose="020F0704030504030204" pitchFamily="34" charset="0"/>
                        </a:rPr>
                        <a:t>Distance Learning</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137861">
                <a:tc>
                  <a:txBody>
                    <a:bodyPr/>
                    <a:lstStyle/>
                    <a:p>
                      <a:pPr algn="ctr" fontAlgn="b"/>
                      <a:r>
                        <a:rPr lang="en-US" sz="1400" b="1" u="none" strike="noStrike" dirty="0" smtClean="0">
                          <a:solidFill>
                            <a:schemeClr val="tx2">
                              <a:lumMod val="75000"/>
                              <a:lumOff val="25000"/>
                            </a:schemeClr>
                          </a:solidFill>
                          <a:effectLst/>
                          <a:latin typeface="Arial Rounded MT Bold" panose="020F0704030504030204" pitchFamily="34" charset="0"/>
                        </a:rPr>
                        <a:t>Millville Elementary</a:t>
                      </a:r>
                      <a:r>
                        <a:rPr lang="en-US" sz="1100" b="1" u="none" strike="noStrike" dirty="0" smtClean="0">
                          <a:solidFill>
                            <a:schemeClr val="tx2">
                              <a:lumMod val="75000"/>
                              <a:lumOff val="25000"/>
                            </a:schemeClr>
                          </a:solidFill>
                          <a:effectLst/>
                          <a:latin typeface="Arial Rounded MT Bold" panose="020F0704030504030204" pitchFamily="34" charset="0"/>
                        </a:rPr>
                        <a:t> </a:t>
                      </a:r>
                      <a:r>
                        <a:rPr lang="en-US" sz="1400" b="1" u="none" strike="noStrike" dirty="0">
                          <a:solidFill>
                            <a:schemeClr val="tx2">
                              <a:lumMod val="75000"/>
                              <a:lumOff val="25000"/>
                            </a:schemeClr>
                          </a:solidFill>
                          <a:effectLst/>
                          <a:latin typeface="Arial Rounded MT Bold" panose="020F0704030504030204" pitchFamily="34" charset="0"/>
                        </a:rPr>
                        <a:t>School</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vert="vert27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No</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Yes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No</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i="0" u="none" strike="noStrike" dirty="0" smtClean="0">
                          <a:solidFill>
                            <a:schemeClr val="tx2">
                              <a:lumMod val="75000"/>
                              <a:lumOff val="25000"/>
                            </a:schemeClr>
                          </a:solidFill>
                          <a:effectLst/>
                          <a:latin typeface="Arial Rounded MT Bold" panose="020F0704030504030204" pitchFamily="34" charset="0"/>
                        </a:rPr>
                        <a:t> Yes</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1" u="none" strike="noStrike" dirty="0">
                          <a:solidFill>
                            <a:schemeClr val="tx2">
                              <a:lumMod val="75000"/>
                              <a:lumOff val="25000"/>
                            </a:schemeClr>
                          </a:solidFill>
                          <a:effectLst/>
                          <a:latin typeface="Arial Rounded MT Bold" panose="020F0704030504030204" pitchFamily="34" charset="0"/>
                        </a:rPr>
                        <a:t>NA</a:t>
                      </a:r>
                      <a:endParaRPr lang="en-US" sz="1400" b="1" i="0" u="none" strike="noStrike" dirty="0">
                        <a:solidFill>
                          <a:schemeClr val="tx2">
                            <a:lumMod val="75000"/>
                            <a:lumOff val="25000"/>
                          </a:schemeClr>
                        </a:solidFill>
                        <a:effectLst/>
                        <a:latin typeface="Arial Rounded MT Bold" panose="020F0704030504030204" pitchFamily="34" charset="0"/>
                      </a:endParaRPr>
                    </a:p>
                  </a:txBody>
                  <a:tcPr marL="4502" marR="4502" marT="450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14</a:t>
            </a:fld>
            <a:endParaRPr lang="en-US" sz="2000" dirty="0"/>
          </a:p>
        </p:txBody>
      </p:sp>
    </p:spTree>
    <p:extLst>
      <p:ext uri="{BB962C8B-B14F-4D97-AF65-F5344CB8AC3E}">
        <p14:creationId xmlns:p14="http://schemas.microsoft.com/office/powerpoint/2010/main" val="823243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5"/>
            <a:ext cx="8042276" cy="1336956"/>
          </a:xfrm>
        </p:spPr>
        <p:txBody>
          <a:bodyPr/>
          <a:lstStyle/>
          <a:p>
            <a:r>
              <a:rPr lang="en-US" sz="3200" b="1" dirty="0">
                <a:solidFill>
                  <a:schemeClr val="tx2">
                    <a:lumMod val="75000"/>
                    <a:lumOff val="25000"/>
                  </a:schemeClr>
                </a:solidFill>
                <a:latin typeface="Arial Rounded MT Bold" pitchFamily="34" charset="0"/>
              </a:rPr>
              <a:t>Quality of Education </a:t>
            </a:r>
            <a:r>
              <a:rPr lang="en-US" sz="3200" b="1" dirty="0" smtClean="0">
                <a:solidFill>
                  <a:schemeClr val="tx2">
                    <a:lumMod val="75000"/>
                    <a:lumOff val="25000"/>
                  </a:schemeClr>
                </a:solidFill>
                <a:latin typeface="Arial Rounded MT Bold" pitchFamily="34" charset="0"/>
              </a:rPr>
              <a:t/>
            </a:r>
            <a:br>
              <a:rPr lang="en-US" sz="3200" b="1" dirty="0" smtClean="0">
                <a:solidFill>
                  <a:schemeClr val="tx2">
                    <a:lumMod val="75000"/>
                    <a:lumOff val="25000"/>
                  </a:schemeClr>
                </a:solidFill>
                <a:latin typeface="Arial Rounded MT Bold" pitchFamily="34" charset="0"/>
              </a:rPr>
            </a:br>
            <a:r>
              <a:rPr lang="en-US" sz="3200" b="1" dirty="0" smtClean="0">
                <a:solidFill>
                  <a:schemeClr val="tx2">
                    <a:lumMod val="75000"/>
                    <a:lumOff val="25000"/>
                  </a:schemeClr>
                </a:solidFill>
                <a:latin typeface="Arial Rounded MT Bold" pitchFamily="34" charset="0"/>
              </a:rPr>
              <a:t>Programs </a:t>
            </a:r>
            <a:r>
              <a:rPr lang="en-US" sz="3200" b="1" dirty="0">
                <a:solidFill>
                  <a:schemeClr val="tx2">
                    <a:lumMod val="75000"/>
                    <a:lumOff val="25000"/>
                  </a:schemeClr>
                </a:solidFill>
                <a:latin typeface="Arial Rounded MT Bold" pitchFamily="34" charset="0"/>
              </a:rPr>
              <a:t>and </a:t>
            </a:r>
            <a:r>
              <a:rPr lang="en-US" sz="3200" b="1" dirty="0" smtClean="0">
                <a:solidFill>
                  <a:schemeClr val="tx2">
                    <a:lumMod val="75000"/>
                    <a:lumOff val="25000"/>
                  </a:schemeClr>
                </a:solidFill>
                <a:latin typeface="Arial Rounded MT Bold" pitchFamily="34" charset="0"/>
              </a:rPr>
              <a:t>Servic</a:t>
            </a:r>
            <a:r>
              <a:rPr lang="en-US" sz="3200" b="1" dirty="0" smtClean="0">
                <a:latin typeface="Arial Rounded MT Bold" pitchFamily="34" charset="0"/>
              </a:rPr>
              <a:t>e</a:t>
            </a:r>
            <a:endParaRPr lang="en-CA" sz="3200" b="1" dirty="0"/>
          </a:p>
        </p:txBody>
      </p:sp>
      <p:sp>
        <p:nvSpPr>
          <p:cNvPr id="3" name="Content Placeholder 2"/>
          <p:cNvSpPr>
            <a:spLocks noGrp="1"/>
          </p:cNvSpPr>
          <p:nvPr>
            <p:ph idx="1"/>
          </p:nvPr>
        </p:nvSpPr>
        <p:spPr/>
        <p:txBody>
          <a:bodyPr>
            <a:normAutofit fontScale="85000" lnSpcReduction="20000"/>
          </a:bodyPr>
          <a:lstStyle/>
          <a:p>
            <a:endParaRPr lang="en-US" sz="3000" dirty="0" smtClean="0">
              <a:solidFill>
                <a:schemeClr val="tx2">
                  <a:lumMod val="75000"/>
                  <a:lumOff val="25000"/>
                </a:schemeClr>
              </a:solidFill>
              <a:latin typeface="Arial Rounded MT Bold" pitchFamily="34" charset="0"/>
            </a:endParaRPr>
          </a:p>
          <a:p>
            <a:endParaRPr lang="en-US" sz="3000" dirty="0">
              <a:solidFill>
                <a:schemeClr val="tx2">
                  <a:lumMod val="75000"/>
                  <a:lumOff val="25000"/>
                </a:schemeClr>
              </a:solidFill>
              <a:latin typeface="Arial Rounded MT Bold" pitchFamily="34" charset="0"/>
            </a:endParaRPr>
          </a:p>
          <a:p>
            <a:r>
              <a:rPr lang="en-US" sz="3000" dirty="0" smtClean="0">
                <a:solidFill>
                  <a:schemeClr val="tx2">
                    <a:lumMod val="75000"/>
                    <a:lumOff val="25000"/>
                  </a:schemeClr>
                </a:solidFill>
                <a:latin typeface="Arial Rounded MT Bold" panose="020F0704030504030204" pitchFamily="34" charset="0"/>
              </a:rPr>
              <a:t>Grade </a:t>
            </a:r>
            <a:r>
              <a:rPr lang="en-US" sz="3000" dirty="0">
                <a:solidFill>
                  <a:schemeClr val="tx2">
                    <a:lumMod val="75000"/>
                    <a:lumOff val="25000"/>
                  </a:schemeClr>
                </a:solidFill>
                <a:latin typeface="Arial Rounded MT Bold" panose="020F0704030504030204" pitchFamily="34" charset="0"/>
              </a:rPr>
              <a:t>5 Students from </a:t>
            </a:r>
            <a:r>
              <a:rPr lang="en-US" sz="3000" dirty="0" smtClean="0">
                <a:solidFill>
                  <a:schemeClr val="tx2">
                    <a:lumMod val="75000"/>
                    <a:lumOff val="25000"/>
                  </a:schemeClr>
                </a:solidFill>
                <a:latin typeface="Arial Rounded MT Bold" panose="020F0704030504030204" pitchFamily="34" charset="0"/>
              </a:rPr>
              <a:t>Millville Elementary </a:t>
            </a:r>
            <a:r>
              <a:rPr lang="en-US" sz="3000" dirty="0">
                <a:solidFill>
                  <a:schemeClr val="tx2">
                    <a:lumMod val="75000"/>
                    <a:lumOff val="25000"/>
                  </a:schemeClr>
                </a:solidFill>
                <a:latin typeface="Arial Rounded MT Bold" panose="020F0704030504030204" pitchFamily="34" charset="0"/>
              </a:rPr>
              <a:t>School enter Nackawic Middle School for Prime or French Immersion Programs, beginning in Grade 6. </a:t>
            </a:r>
            <a:r>
              <a:rPr lang="en-US" sz="3000" dirty="0" smtClean="0">
                <a:solidFill>
                  <a:schemeClr val="tx2">
                    <a:lumMod val="75000"/>
                    <a:lumOff val="25000"/>
                  </a:schemeClr>
                </a:solidFill>
                <a:latin typeface="Arial Rounded MT Bold" panose="020F0704030504030204" pitchFamily="34" charset="0"/>
              </a:rPr>
              <a:t> This is the last year for the late French Immersion program at Nackawic Middle School.    </a:t>
            </a:r>
            <a:endParaRPr lang="en-US" sz="3000" dirty="0">
              <a:solidFill>
                <a:schemeClr val="tx2">
                  <a:lumMod val="75000"/>
                  <a:lumOff val="25000"/>
                </a:schemeClr>
              </a:solidFill>
              <a:latin typeface="Arial Rounded MT Bold" panose="020F0704030504030204" pitchFamily="34" charset="0"/>
            </a:endParaRPr>
          </a:p>
          <a:p>
            <a:pPr marL="0" indent="0">
              <a:buNone/>
            </a:pPr>
            <a:r>
              <a:rPr lang="en-US" sz="3000" dirty="0" smtClean="0">
                <a:solidFill>
                  <a:schemeClr val="tx2">
                    <a:lumMod val="75000"/>
                    <a:lumOff val="25000"/>
                  </a:schemeClr>
                </a:solidFill>
                <a:latin typeface="Arial Rounded MT Bold" panose="020F0704030504030204" pitchFamily="34" charset="0"/>
              </a:rPr>
              <a:t> </a:t>
            </a:r>
            <a:endParaRPr lang="en-US" sz="3000" dirty="0">
              <a:solidFill>
                <a:schemeClr val="tx2">
                  <a:lumMod val="75000"/>
                  <a:lumOff val="25000"/>
                </a:schemeClr>
              </a:solidFill>
              <a:latin typeface="Arial Rounded MT Bold" panose="020F0704030504030204" pitchFamily="34" charset="0"/>
            </a:endParaRPr>
          </a:p>
          <a:p>
            <a:pPr marL="0" indent="0">
              <a:buNone/>
            </a:pPr>
            <a:r>
              <a:rPr lang="en-US" sz="3400" dirty="0" smtClean="0">
                <a:solidFill>
                  <a:schemeClr val="tx2">
                    <a:lumMod val="75000"/>
                    <a:lumOff val="25000"/>
                  </a:schemeClr>
                </a:solidFill>
                <a:latin typeface="Arial Rounded MT Bold" pitchFamily="34" charset="0"/>
              </a:rPr>
              <a:t>   </a:t>
            </a:r>
            <a:endParaRPr lang="en-US" sz="3400" dirty="0">
              <a:solidFill>
                <a:schemeClr val="tx2">
                  <a:lumMod val="75000"/>
                  <a:lumOff val="25000"/>
                </a:schemeClr>
              </a:solidFill>
              <a:latin typeface="Arial Rounded MT Bold" pitchFamily="34" charset="0"/>
            </a:endParaRPr>
          </a:p>
          <a:p>
            <a:pPr marL="0" indent="0">
              <a:buNone/>
            </a:pPr>
            <a:endParaRPr lang="en-CA" dirty="0"/>
          </a:p>
        </p:txBody>
      </p:sp>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r>
              <a:rPr lang="en-US" sz="2000" dirty="0" smtClean="0"/>
              <a:t>15</a:t>
            </a:r>
            <a:endParaRPr lang="en-US" sz="2000" dirty="0"/>
          </a:p>
        </p:txBody>
      </p:sp>
    </p:spTree>
    <p:extLst>
      <p:ext uri="{BB962C8B-B14F-4D97-AF65-F5344CB8AC3E}">
        <p14:creationId xmlns:p14="http://schemas.microsoft.com/office/powerpoint/2010/main" val="2787558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z="3600" b="1" dirty="0" smtClean="0">
                <a:solidFill>
                  <a:schemeClr val="tx2">
                    <a:lumMod val="75000"/>
                    <a:lumOff val="25000"/>
                  </a:schemeClr>
                </a:solidFill>
                <a:latin typeface="Arial Rounded MT Bold" pitchFamily="34" charset="0"/>
              </a:rPr>
              <a:t>Impact on Other Schools Update</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25000" lnSpcReduction="20000"/>
          </a:bodyPr>
          <a:lstStyle/>
          <a:p>
            <a:endParaRPr lang="en-US" dirty="0" smtClean="0">
              <a:solidFill>
                <a:schemeClr val="tx2">
                  <a:lumMod val="75000"/>
                  <a:lumOff val="25000"/>
                </a:schemeClr>
              </a:solidFill>
            </a:endParaRPr>
          </a:p>
          <a:p>
            <a:pPr marL="0" indent="0">
              <a:buNone/>
            </a:pPr>
            <a:r>
              <a:rPr lang="en-US" sz="7200" dirty="0" smtClean="0">
                <a:solidFill>
                  <a:schemeClr val="tx2">
                    <a:lumMod val="75000"/>
                    <a:lumOff val="25000"/>
                  </a:schemeClr>
                </a:solidFill>
                <a:latin typeface="Arial Rounded MT Bold" panose="020F0704030504030204" pitchFamily="34" charset="0"/>
              </a:rPr>
              <a:t>Beyond a decision of status quo or a recommendation to fix/upgrade the school as it stands now, the following scenarios rise to the surface as   possible considerations:</a:t>
            </a:r>
          </a:p>
          <a:p>
            <a:r>
              <a:rPr lang="en-US" sz="7200" dirty="0" smtClean="0">
                <a:solidFill>
                  <a:schemeClr val="tx2">
                    <a:lumMod val="75000"/>
                    <a:lumOff val="25000"/>
                  </a:schemeClr>
                </a:solidFill>
                <a:latin typeface="Arial Rounded MT Bold" panose="020F0704030504030204" pitchFamily="34" charset="0"/>
              </a:rPr>
              <a:t>Movement of students from Millville Elementary School to Nackawic Elementary School.</a:t>
            </a:r>
          </a:p>
          <a:p>
            <a:r>
              <a:rPr lang="en-US" sz="7200" dirty="0">
                <a:solidFill>
                  <a:schemeClr val="tx2">
                    <a:lumMod val="75000"/>
                    <a:lumOff val="25000"/>
                  </a:schemeClr>
                </a:solidFill>
                <a:latin typeface="Arial Rounded MT Bold" panose="020F0704030504030204" pitchFamily="34" charset="0"/>
              </a:rPr>
              <a:t>Movement of students from Millville Elementary </a:t>
            </a:r>
            <a:r>
              <a:rPr lang="en-US" sz="7200" dirty="0" smtClean="0">
                <a:solidFill>
                  <a:schemeClr val="tx2">
                    <a:lumMod val="75000"/>
                    <a:lumOff val="25000"/>
                  </a:schemeClr>
                </a:solidFill>
                <a:latin typeface="Arial Rounded MT Bold" panose="020F0704030504030204" pitchFamily="34" charset="0"/>
              </a:rPr>
              <a:t>School to a newly created K-8 setting at the current Nackawic Middle School pending the outcome of the parallel sustainably study in Nackawic.  </a:t>
            </a:r>
          </a:p>
          <a:p>
            <a:r>
              <a:rPr lang="en-US" sz="7200" dirty="0">
                <a:solidFill>
                  <a:schemeClr val="tx2">
                    <a:lumMod val="75000"/>
                    <a:lumOff val="25000"/>
                  </a:schemeClr>
                </a:solidFill>
                <a:latin typeface="Arial Rounded MT Bold" panose="020F0704030504030204" pitchFamily="34" charset="0"/>
              </a:rPr>
              <a:t>It does not seem reasonable to consider moves </a:t>
            </a:r>
            <a:r>
              <a:rPr lang="en-US" sz="7200" dirty="0" smtClean="0">
                <a:solidFill>
                  <a:schemeClr val="tx2">
                    <a:lumMod val="75000"/>
                    <a:lumOff val="25000"/>
                  </a:schemeClr>
                </a:solidFill>
                <a:latin typeface="Arial Rounded MT Bold" panose="020F0704030504030204" pitchFamily="34" charset="0"/>
              </a:rPr>
              <a:t>to Keswick Valley Memorial School, or Keswick Ridge School.</a:t>
            </a:r>
            <a:endParaRPr lang="en-US" sz="7200" dirty="0">
              <a:solidFill>
                <a:schemeClr val="tx2">
                  <a:lumMod val="75000"/>
                  <a:lumOff val="25000"/>
                </a:schemeClr>
              </a:solidFill>
              <a:latin typeface="Arial Rounded MT Bold" panose="020F0704030504030204" pitchFamily="34" charset="0"/>
            </a:endParaRPr>
          </a:p>
          <a:p>
            <a:pPr marL="0" indent="0">
              <a:buNone/>
            </a:pPr>
            <a:endParaRPr lang="en-US" sz="7200" dirty="0" smtClean="0">
              <a:solidFill>
                <a:schemeClr val="tx2">
                  <a:lumMod val="75000"/>
                  <a:lumOff val="25000"/>
                </a:schemeClr>
              </a:solidFill>
            </a:endParaRPr>
          </a:p>
          <a:p>
            <a:pPr marL="0" indent="0">
              <a:buNone/>
            </a:pPr>
            <a:r>
              <a:rPr lang="en-US" sz="7200" dirty="0" smtClean="0">
                <a:solidFill>
                  <a:schemeClr val="tx2">
                    <a:lumMod val="75000"/>
                    <a:lumOff val="25000"/>
                  </a:schemeClr>
                </a:solidFill>
              </a:rPr>
              <a:t> </a:t>
            </a:r>
          </a:p>
          <a:p>
            <a:endParaRPr lang="en-US" sz="7200" dirty="0" smtClean="0">
              <a:solidFill>
                <a:schemeClr val="tx2">
                  <a:lumMod val="75000"/>
                  <a:lumOff val="25000"/>
                </a:schemeClr>
              </a:solidFill>
            </a:endParaRPr>
          </a:p>
          <a:p>
            <a:endParaRPr lang="en-US" sz="3700" dirty="0">
              <a:solidFill>
                <a:schemeClr val="tx2">
                  <a:lumMod val="75000"/>
                  <a:lumOff val="25000"/>
                </a:schemeClr>
              </a:solidFill>
            </a:endParaRPr>
          </a:p>
          <a:p>
            <a:pPr marL="0" indent="0">
              <a:buNone/>
            </a:pPr>
            <a:r>
              <a:rPr lang="en-US" dirty="0" smtClean="0">
                <a:solidFill>
                  <a:schemeClr val="tx2">
                    <a:lumMod val="75000"/>
                    <a:lumOff val="25000"/>
                  </a:schemeClr>
                </a:solidFill>
              </a:rPr>
              <a:t> </a:t>
            </a: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16</a:t>
            </a:fld>
            <a:endParaRPr lang="en-US" sz="2000" dirty="0"/>
          </a:p>
        </p:txBody>
      </p:sp>
    </p:spTree>
    <p:extLst>
      <p:ext uri="{BB962C8B-B14F-4D97-AF65-F5344CB8AC3E}">
        <p14:creationId xmlns:p14="http://schemas.microsoft.com/office/powerpoint/2010/main" val="3989052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a:noFill/>
        </p:spPr>
        <p:txBody>
          <a:bodyPr/>
          <a:lstStyle/>
          <a:p>
            <a:r>
              <a:rPr lang="en-US" dirty="0" smtClean="0"/>
              <a:t>Two Scenarios  </a:t>
            </a:r>
            <a:endParaRPr lang="en-US" dirty="0"/>
          </a:p>
        </p:txBody>
      </p:sp>
      <p:sp>
        <p:nvSpPr>
          <p:cNvPr id="3" name="Content Placeholder 2"/>
          <p:cNvSpPr>
            <a:spLocks noGrp="1"/>
          </p:cNvSpPr>
          <p:nvPr>
            <p:ph idx="1"/>
          </p:nvPr>
        </p:nvSpPr>
        <p:spPr>
          <a:xfrm>
            <a:off x="214126" y="1315388"/>
            <a:ext cx="8042276" cy="4343400"/>
          </a:xfrm>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17</a:t>
            </a:fld>
            <a:endParaRPr 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3208996647"/>
              </p:ext>
            </p:extLst>
          </p:nvPr>
        </p:nvGraphicFramePr>
        <p:xfrm>
          <a:off x="1462129" y="1203960"/>
          <a:ext cx="6794273" cy="4389854"/>
        </p:xfrm>
        <a:graphic>
          <a:graphicData uri="http://schemas.openxmlformats.org/drawingml/2006/table">
            <a:tbl>
              <a:tblPr firstRow="1" bandRow="1">
                <a:tableStyleId>{5C22544A-7EE6-4342-B048-85BDC9FD1C3A}</a:tableStyleId>
              </a:tblPr>
              <a:tblGrid>
                <a:gridCol w="2264758"/>
                <a:gridCol w="2407842"/>
                <a:gridCol w="2121673"/>
              </a:tblGrid>
              <a:tr h="1215353">
                <a:tc>
                  <a:txBody>
                    <a:bodyPr/>
                    <a:lstStyle/>
                    <a:p>
                      <a:endParaRPr lang="en-US" dirty="0"/>
                    </a:p>
                  </a:txBody>
                  <a:tcPr/>
                </a:tc>
                <a:tc>
                  <a:txBody>
                    <a:bodyPr/>
                    <a:lstStyle/>
                    <a:p>
                      <a:pPr algn="ctr"/>
                      <a:r>
                        <a:rPr lang="en-US" dirty="0" smtClean="0"/>
                        <a:t>K-5  at Nackawic Elementary School</a:t>
                      </a:r>
                      <a:endParaRPr lang="en-US" dirty="0"/>
                    </a:p>
                  </a:txBody>
                  <a:tcPr/>
                </a:tc>
                <a:tc>
                  <a:txBody>
                    <a:bodyPr/>
                    <a:lstStyle/>
                    <a:p>
                      <a:r>
                        <a:rPr lang="en-US" dirty="0" smtClean="0"/>
                        <a:t>K-8  at Nackawic Middle School</a:t>
                      </a:r>
                      <a:endParaRPr lang="en-US" dirty="0"/>
                    </a:p>
                  </a:txBody>
                  <a:tcPr/>
                </a:tc>
              </a:tr>
              <a:tr h="138978">
                <a:tc>
                  <a:txBody>
                    <a:bodyPr/>
                    <a:lstStyle/>
                    <a:p>
                      <a:r>
                        <a:rPr lang="en-US" dirty="0" smtClean="0">
                          <a:solidFill>
                            <a:schemeClr val="tx2">
                              <a:lumMod val="75000"/>
                              <a:lumOff val="25000"/>
                            </a:schemeClr>
                          </a:solidFill>
                          <a:latin typeface="Arial Rounded MT Bold" panose="020F0704030504030204" pitchFamily="34" charset="0"/>
                        </a:rPr>
                        <a:t>Projected 2016-17 enrolment</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227</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 361</a:t>
                      </a:r>
                      <a:endParaRPr lang="en-US" dirty="0">
                        <a:solidFill>
                          <a:schemeClr val="tx2">
                            <a:lumMod val="75000"/>
                            <a:lumOff val="25000"/>
                          </a:schemeClr>
                        </a:solidFill>
                        <a:latin typeface="Arial Rounded MT Bold" panose="020F0704030504030204" pitchFamily="34" charset="0"/>
                      </a:endParaRPr>
                    </a:p>
                  </a:txBody>
                  <a:tcPr/>
                </a:tc>
              </a:tr>
              <a:tr h="979941">
                <a:tc>
                  <a:txBody>
                    <a:bodyPr/>
                    <a:lstStyle/>
                    <a:p>
                      <a:r>
                        <a:rPr lang="en-US" dirty="0" smtClean="0">
                          <a:solidFill>
                            <a:schemeClr val="tx2">
                              <a:lumMod val="75000"/>
                              <a:lumOff val="25000"/>
                            </a:schemeClr>
                          </a:solidFill>
                          <a:latin typeface="Arial Rounded MT Bold" panose="020F0704030504030204" pitchFamily="34" charset="0"/>
                        </a:rPr>
                        <a:t>Projected 2016-17 number of homerooms</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11</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18</a:t>
                      </a:r>
                      <a:endParaRPr lang="en-US" dirty="0">
                        <a:solidFill>
                          <a:schemeClr val="tx2">
                            <a:lumMod val="75000"/>
                            <a:lumOff val="25000"/>
                          </a:schemeClr>
                        </a:solidFill>
                        <a:latin typeface="Arial Rounded MT Bold" panose="020F0704030504030204" pitchFamily="34" charset="0"/>
                      </a:endParaRPr>
                    </a:p>
                  </a:txBody>
                  <a:tcPr/>
                </a:tc>
              </a:tr>
              <a:tr h="138978">
                <a:tc>
                  <a:txBody>
                    <a:bodyPr/>
                    <a:lstStyle/>
                    <a:p>
                      <a:r>
                        <a:rPr lang="en-US" dirty="0" smtClean="0">
                          <a:solidFill>
                            <a:schemeClr val="tx2">
                              <a:lumMod val="75000"/>
                              <a:lumOff val="25000"/>
                            </a:schemeClr>
                          </a:solidFill>
                          <a:latin typeface="Arial Rounded MT Bold" panose="020F0704030504030204" pitchFamily="34" charset="0"/>
                        </a:rPr>
                        <a:t>Projected 2016-17 Functional Capacity</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72.8%</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77.1%</a:t>
                      </a:r>
                      <a:endParaRPr lang="en-US" dirty="0">
                        <a:solidFill>
                          <a:schemeClr val="tx2">
                            <a:lumMod val="75000"/>
                            <a:lumOff val="25000"/>
                          </a:schemeClr>
                        </a:solidFill>
                        <a:latin typeface="Arial Rounded MT Bold" panose="020F0704030504030204" pitchFamily="34" charset="0"/>
                      </a:endParaRPr>
                    </a:p>
                  </a:txBody>
                  <a:tcPr/>
                </a:tc>
              </a:tr>
              <a:tr h="138978">
                <a:tc>
                  <a:txBody>
                    <a:bodyPr/>
                    <a:lstStyle/>
                    <a:p>
                      <a:r>
                        <a:rPr lang="en-US" dirty="0" smtClean="0">
                          <a:solidFill>
                            <a:schemeClr val="tx2">
                              <a:lumMod val="75000"/>
                              <a:lumOff val="25000"/>
                            </a:schemeClr>
                          </a:solidFill>
                          <a:latin typeface="Arial Rounded MT Bold" panose="020F0704030504030204" pitchFamily="34" charset="0"/>
                        </a:rPr>
                        <a:t>Projected 2016-17 Teacher FTE</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  14.6 FTE</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24.5 FTE</a:t>
                      </a:r>
                      <a:endParaRPr lang="en-US" dirty="0">
                        <a:solidFill>
                          <a:schemeClr val="tx2">
                            <a:lumMod val="75000"/>
                            <a:lumOff val="25000"/>
                          </a:schemeClr>
                        </a:solidFill>
                        <a:latin typeface="Arial Rounded MT Bold" panose="020F0704030504030204" pitchFamily="34" charset="0"/>
                      </a:endParaRPr>
                    </a:p>
                  </a:txBody>
                  <a:tcPr/>
                </a:tc>
              </a:tr>
            </a:tbl>
          </a:graphicData>
        </a:graphic>
      </p:graphicFrame>
    </p:spTree>
    <p:extLst>
      <p:ext uri="{BB962C8B-B14F-4D97-AF65-F5344CB8AC3E}">
        <p14:creationId xmlns:p14="http://schemas.microsoft.com/office/powerpoint/2010/main" val="250710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tx2">
                    <a:lumMod val="75000"/>
                    <a:lumOff val="25000"/>
                  </a:schemeClr>
                </a:solidFill>
                <a:latin typeface="Arial Rounded MT Bold" pitchFamily="34" charset="0"/>
              </a:rPr>
              <a:t>Special Events That Encourage </a:t>
            </a:r>
            <a:br>
              <a:rPr lang="en-US" sz="2400" b="1" dirty="0" smtClean="0">
                <a:solidFill>
                  <a:schemeClr val="tx2">
                    <a:lumMod val="75000"/>
                    <a:lumOff val="25000"/>
                  </a:schemeClr>
                </a:solidFill>
                <a:latin typeface="Arial Rounded MT Bold" pitchFamily="34" charset="0"/>
              </a:rPr>
            </a:br>
            <a:r>
              <a:rPr lang="en-US" sz="2400" b="1" dirty="0" smtClean="0">
                <a:solidFill>
                  <a:schemeClr val="tx2">
                    <a:lumMod val="75000"/>
                    <a:lumOff val="25000"/>
                  </a:schemeClr>
                </a:solidFill>
                <a:latin typeface="Arial Rounded MT Bold" pitchFamily="34" charset="0"/>
              </a:rPr>
              <a:t>Community School Partnerships at </a:t>
            </a:r>
            <a:br>
              <a:rPr lang="en-US" sz="2400" b="1" dirty="0" smtClean="0">
                <a:solidFill>
                  <a:schemeClr val="tx2">
                    <a:lumMod val="75000"/>
                    <a:lumOff val="25000"/>
                  </a:schemeClr>
                </a:solidFill>
                <a:latin typeface="Arial Rounded MT Bold" pitchFamily="34" charset="0"/>
              </a:rPr>
            </a:br>
            <a:r>
              <a:rPr lang="en-US" sz="2400" b="1" dirty="0" smtClean="0">
                <a:solidFill>
                  <a:schemeClr val="tx2">
                    <a:lumMod val="75000"/>
                    <a:lumOff val="25000"/>
                  </a:schemeClr>
                </a:solidFill>
                <a:latin typeface="Arial Rounded MT Bold" pitchFamily="34" charset="0"/>
              </a:rPr>
              <a:t>Millville Elementary </a:t>
            </a:r>
            <a:endParaRPr lang="en-CA" sz="2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lumOff val="25000"/>
                  </a:schemeClr>
                </a:solidFill>
                <a:latin typeface="Arial Rounded MT Bold" panose="020F0704030504030204" pitchFamily="34" charset="0"/>
              </a:rPr>
              <a:t>Writers in Schools Program</a:t>
            </a:r>
          </a:p>
          <a:p>
            <a:r>
              <a:rPr lang="en-US" dirty="0">
                <a:solidFill>
                  <a:schemeClr val="tx2">
                    <a:lumMod val="75000"/>
                    <a:lumOff val="25000"/>
                  </a:schemeClr>
                </a:solidFill>
                <a:latin typeface="Arial Rounded MT Bold" panose="020F0704030504030204" pitchFamily="34" charset="0"/>
              </a:rPr>
              <a:t>Crabbe Mountain Season Ski passes given to all </a:t>
            </a:r>
            <a:r>
              <a:rPr lang="en-US" dirty="0" smtClean="0">
                <a:solidFill>
                  <a:schemeClr val="tx2">
                    <a:lumMod val="75000"/>
                    <a:lumOff val="25000"/>
                  </a:schemeClr>
                </a:solidFill>
                <a:latin typeface="Arial Rounded MT Bold" panose="020F0704030504030204" pitchFamily="34" charset="0"/>
              </a:rPr>
              <a:t>students </a:t>
            </a:r>
          </a:p>
          <a:p>
            <a:r>
              <a:rPr lang="en-US" dirty="0" smtClean="0">
                <a:solidFill>
                  <a:schemeClr val="tx2">
                    <a:lumMod val="75000"/>
                    <a:lumOff val="25000"/>
                  </a:schemeClr>
                </a:solidFill>
                <a:latin typeface="Arial Rounded MT Bold" panose="020F0704030504030204" pitchFamily="34" charset="0"/>
              </a:rPr>
              <a:t>Disability Awareness Walk &amp; Roll Challenge</a:t>
            </a:r>
          </a:p>
          <a:p>
            <a:r>
              <a:rPr lang="en-US" dirty="0" smtClean="0">
                <a:solidFill>
                  <a:schemeClr val="tx2">
                    <a:lumMod val="75000"/>
                    <a:lumOff val="25000"/>
                  </a:schemeClr>
                </a:solidFill>
                <a:latin typeface="Arial Rounded MT Bold" panose="020F0704030504030204" pitchFamily="34" charset="0"/>
              </a:rPr>
              <a:t>Career Day </a:t>
            </a:r>
          </a:p>
          <a:p>
            <a:r>
              <a:rPr lang="en-US" dirty="0">
                <a:solidFill>
                  <a:schemeClr val="tx2">
                    <a:lumMod val="75000"/>
                    <a:lumOff val="25000"/>
                  </a:schemeClr>
                </a:solidFill>
                <a:latin typeface="Arial Rounded MT Bold" panose="020F0704030504030204" pitchFamily="34" charset="0"/>
              </a:rPr>
              <a:t>NB Choral Federation workshop </a:t>
            </a:r>
            <a:r>
              <a:rPr lang="en-US" dirty="0" smtClean="0">
                <a:solidFill>
                  <a:schemeClr val="tx2">
                    <a:lumMod val="75000"/>
                    <a:lumOff val="25000"/>
                  </a:schemeClr>
                </a:solidFill>
                <a:latin typeface="Arial Rounded MT Bold" panose="020F0704030504030204" pitchFamily="34" charset="0"/>
              </a:rPr>
              <a:t>with K-5 students and choir. </a:t>
            </a:r>
          </a:p>
          <a:p>
            <a:pPr marL="0" indent="0">
              <a:buNone/>
            </a:pPr>
            <a:r>
              <a:rPr lang="en-US" sz="1500" dirty="0">
                <a:solidFill>
                  <a:schemeClr val="tx2">
                    <a:lumMod val="75000"/>
                    <a:lumOff val="25000"/>
                  </a:schemeClr>
                </a:solidFill>
              </a:rPr>
              <a:t>For a complete listing of community school partnerships please view the </a:t>
            </a:r>
            <a:r>
              <a:rPr lang="en-US" sz="1500" dirty="0" smtClean="0">
                <a:solidFill>
                  <a:schemeClr val="tx2">
                    <a:lumMod val="75000"/>
                    <a:lumOff val="25000"/>
                  </a:schemeClr>
                </a:solidFill>
              </a:rPr>
              <a:t>school’s </a:t>
            </a:r>
            <a:r>
              <a:rPr lang="en-US" sz="1500" dirty="0">
                <a:solidFill>
                  <a:schemeClr val="tx2">
                    <a:lumMod val="75000"/>
                    <a:lumOff val="25000"/>
                  </a:schemeClr>
                </a:solidFill>
              </a:rPr>
              <a:t>annual </a:t>
            </a:r>
            <a:r>
              <a:rPr lang="en-US" sz="1500" dirty="0" smtClean="0">
                <a:solidFill>
                  <a:schemeClr val="tx2">
                    <a:lumMod val="75000"/>
                    <a:lumOff val="25000"/>
                  </a:schemeClr>
                </a:solidFill>
              </a:rPr>
              <a:t>report posted </a:t>
            </a:r>
            <a:r>
              <a:rPr lang="en-US" sz="1500" dirty="0">
                <a:solidFill>
                  <a:schemeClr val="tx2">
                    <a:lumMod val="75000"/>
                    <a:lumOff val="25000"/>
                  </a:schemeClr>
                </a:solidFill>
              </a:rPr>
              <a:t>on the ASD-W sustainability site </a:t>
            </a:r>
            <a:r>
              <a:rPr lang="en-US" sz="1500" dirty="0" smtClean="0">
                <a:solidFill>
                  <a:schemeClr val="tx2">
                    <a:lumMod val="75000"/>
                    <a:lumOff val="25000"/>
                  </a:schemeClr>
                </a:solidFill>
              </a:rPr>
              <a:t>at </a:t>
            </a:r>
            <a:r>
              <a:rPr lang="en-US" sz="1500" dirty="0">
                <a:solidFill>
                  <a:schemeClr val="tx2">
                    <a:lumMod val="75000"/>
                    <a:lumOff val="25000"/>
                  </a:schemeClr>
                </a:solidFill>
                <a:hlinkClick r:id="rId2"/>
              </a:rPr>
              <a:t>www.asd-w.nbed.nb.ca</a:t>
            </a:r>
            <a:r>
              <a:rPr lang="en-US" sz="1500" dirty="0">
                <a:solidFill>
                  <a:schemeClr val="tx2">
                    <a:lumMod val="75000"/>
                    <a:lumOff val="25000"/>
                  </a:schemeClr>
                </a:solidFill>
              </a:rPr>
              <a:t> and follow the sustainability links.</a:t>
            </a:r>
          </a:p>
          <a:p>
            <a:pPr marL="0" indent="0">
              <a:buNone/>
            </a:pPr>
            <a:endParaRPr lang="en-US" sz="1500" dirty="0" smtClean="0"/>
          </a:p>
          <a:p>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18</a:t>
            </a:fld>
            <a:endParaRPr lang="en-US" sz="2000" dirty="0"/>
          </a:p>
        </p:txBody>
      </p:sp>
    </p:spTree>
    <p:extLst>
      <p:ext uri="{BB962C8B-B14F-4D97-AF65-F5344CB8AC3E}">
        <p14:creationId xmlns:p14="http://schemas.microsoft.com/office/powerpoint/2010/main" val="309048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Voice</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anose="020F0704030504030204" pitchFamily="34" charset="0"/>
              </a:rPr>
              <a:t>Tell Them From Me Survey  </a:t>
            </a:r>
          </a:p>
          <a:p>
            <a:r>
              <a:rPr lang="en-US" dirty="0" smtClean="0">
                <a:solidFill>
                  <a:schemeClr val="tx2">
                    <a:lumMod val="75000"/>
                    <a:lumOff val="25000"/>
                  </a:schemeClr>
                </a:solidFill>
                <a:latin typeface="Arial Rounded MT Bold" panose="020F0704030504030204" pitchFamily="34" charset="0"/>
              </a:rPr>
              <a:t>Co- creation of school chant with students</a:t>
            </a:r>
          </a:p>
          <a:p>
            <a:r>
              <a:rPr lang="en-US" dirty="0" smtClean="0">
                <a:solidFill>
                  <a:schemeClr val="tx2">
                    <a:lumMod val="75000"/>
                    <a:lumOff val="25000"/>
                  </a:schemeClr>
                </a:solidFill>
                <a:latin typeface="Arial Rounded MT Bold" panose="020F0704030504030204" pitchFamily="34" charset="0"/>
              </a:rPr>
              <a:t>Organized Recess Clubs </a:t>
            </a:r>
          </a:p>
          <a:p>
            <a:r>
              <a:rPr lang="en-US" dirty="0" smtClean="0">
                <a:solidFill>
                  <a:schemeClr val="tx2">
                    <a:lumMod val="75000"/>
                    <a:lumOff val="25000"/>
                  </a:schemeClr>
                </a:solidFill>
                <a:latin typeface="Arial Rounded MT Bold" panose="020F0704030504030204" pitchFamily="34" charset="0"/>
              </a:rPr>
              <a:t>Drama club has input into the play that they would like to perform as well as characters they would like to play    </a:t>
            </a:r>
          </a:p>
          <a:p>
            <a:pPr marL="0" indent="0">
              <a:buNone/>
            </a:pPr>
            <a:r>
              <a:rPr lang="en-US" sz="1500" dirty="0" smtClean="0">
                <a:solidFill>
                  <a:schemeClr val="tx2">
                    <a:lumMod val="75000"/>
                    <a:lumOff val="25000"/>
                  </a:schemeClr>
                </a:solidFill>
              </a:rPr>
              <a:t>For </a:t>
            </a:r>
            <a:r>
              <a:rPr lang="en-US" sz="1500" dirty="0">
                <a:solidFill>
                  <a:schemeClr val="tx2">
                    <a:lumMod val="75000"/>
                    <a:lumOff val="25000"/>
                  </a:schemeClr>
                </a:solidFill>
              </a:rPr>
              <a:t>a complete listing of opportunities for student voice please view the </a:t>
            </a:r>
            <a:r>
              <a:rPr lang="en-US" sz="1500" dirty="0" smtClean="0">
                <a:solidFill>
                  <a:schemeClr val="tx2">
                    <a:lumMod val="75000"/>
                    <a:lumOff val="25000"/>
                  </a:schemeClr>
                </a:solidFill>
              </a:rPr>
              <a:t>school’s </a:t>
            </a:r>
            <a:r>
              <a:rPr lang="en-US" sz="1500" dirty="0">
                <a:solidFill>
                  <a:schemeClr val="tx2">
                    <a:lumMod val="75000"/>
                    <a:lumOff val="25000"/>
                  </a:schemeClr>
                </a:solidFill>
              </a:rPr>
              <a:t>annual </a:t>
            </a:r>
            <a:r>
              <a:rPr lang="en-US" sz="1500" dirty="0" smtClean="0">
                <a:solidFill>
                  <a:schemeClr val="tx2">
                    <a:lumMod val="75000"/>
                    <a:lumOff val="25000"/>
                  </a:schemeClr>
                </a:solidFill>
              </a:rPr>
              <a:t>report posted </a:t>
            </a:r>
            <a:r>
              <a:rPr lang="en-US" sz="1500" dirty="0">
                <a:solidFill>
                  <a:schemeClr val="tx2">
                    <a:lumMod val="75000"/>
                    <a:lumOff val="25000"/>
                  </a:schemeClr>
                </a:solidFill>
              </a:rPr>
              <a:t>on the ASD-W sustainability site </a:t>
            </a:r>
            <a:r>
              <a:rPr lang="en-US" sz="1500" dirty="0" smtClean="0">
                <a:solidFill>
                  <a:schemeClr val="tx2">
                    <a:lumMod val="75000"/>
                    <a:lumOff val="25000"/>
                  </a:schemeClr>
                </a:solidFill>
              </a:rPr>
              <a:t>at </a:t>
            </a:r>
            <a:r>
              <a:rPr lang="en-US" sz="1500" dirty="0">
                <a:solidFill>
                  <a:schemeClr val="tx2">
                    <a:lumMod val="75000"/>
                    <a:lumOff val="25000"/>
                  </a:schemeClr>
                </a:solidFill>
                <a:hlinkClick r:id="rId2"/>
              </a:rPr>
              <a:t>www.asd-w.nbed.nb.ca</a:t>
            </a:r>
            <a:r>
              <a:rPr lang="en-US" sz="1500" dirty="0">
                <a:solidFill>
                  <a:schemeClr val="tx2">
                    <a:lumMod val="75000"/>
                    <a:lumOff val="25000"/>
                  </a:schemeClr>
                </a:solidFill>
              </a:rPr>
              <a:t> and follow the sustainability </a:t>
            </a:r>
            <a:r>
              <a:rPr lang="en-US" sz="1500" dirty="0" smtClean="0">
                <a:solidFill>
                  <a:schemeClr val="tx2">
                    <a:lumMod val="75000"/>
                    <a:lumOff val="25000"/>
                  </a:schemeClr>
                </a:solidFill>
              </a:rPr>
              <a:t>links.</a:t>
            </a:r>
            <a:endParaRPr lang="en-CA" sz="1500"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19</a:t>
            </a:fld>
            <a:endParaRPr lang="en-US" sz="2000" dirty="0"/>
          </a:p>
        </p:txBody>
      </p:sp>
    </p:spTree>
    <p:extLst>
      <p:ext uri="{BB962C8B-B14F-4D97-AF65-F5344CB8AC3E}">
        <p14:creationId xmlns:p14="http://schemas.microsoft.com/office/powerpoint/2010/main" val="4096187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4000" b="1" dirty="0" smtClean="0">
                <a:solidFill>
                  <a:schemeClr val="tx2">
                    <a:lumMod val="75000"/>
                    <a:lumOff val="25000"/>
                  </a:schemeClr>
                </a:solidFill>
                <a:latin typeface="Arial Rounded MT Bold" pitchFamily="34" charset="0"/>
              </a:rPr>
              <a:t>Public Meeting #1 Agenda</a:t>
            </a:r>
            <a:endParaRPr lang="en-US"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anose="020F0704030504030204" pitchFamily="34" charset="0"/>
              </a:rPr>
              <a:t>Introductions</a:t>
            </a:r>
          </a:p>
          <a:p>
            <a:r>
              <a:rPr lang="en-US" dirty="0" smtClean="0">
                <a:solidFill>
                  <a:schemeClr val="tx2">
                    <a:lumMod val="75000"/>
                    <a:lumOff val="25000"/>
                  </a:schemeClr>
                </a:solidFill>
                <a:latin typeface="Arial Rounded MT Bold" panose="020F0704030504030204" pitchFamily="34" charset="0"/>
              </a:rPr>
              <a:t>Review of Provincial Policy 409  Multi–Year School Infrastructure Planning</a:t>
            </a:r>
          </a:p>
          <a:p>
            <a:r>
              <a:rPr lang="en-US" dirty="0" smtClean="0">
                <a:solidFill>
                  <a:schemeClr val="tx2">
                    <a:lumMod val="75000"/>
                    <a:lumOff val="25000"/>
                  </a:schemeClr>
                </a:solidFill>
                <a:latin typeface="Arial Rounded MT Bold" panose="020F0704030504030204" pitchFamily="34" charset="0"/>
              </a:rPr>
              <a:t>Presentation of Facts – Millville Elementary School</a:t>
            </a:r>
          </a:p>
          <a:p>
            <a:r>
              <a:rPr lang="en-US" dirty="0" smtClean="0">
                <a:solidFill>
                  <a:schemeClr val="tx2">
                    <a:lumMod val="75000"/>
                    <a:lumOff val="25000"/>
                  </a:schemeClr>
                </a:solidFill>
                <a:latin typeface="Arial Rounded MT Bold" panose="020F0704030504030204" pitchFamily="34" charset="0"/>
              </a:rPr>
              <a:t>Question and Answer</a:t>
            </a:r>
          </a:p>
          <a:p>
            <a:r>
              <a:rPr lang="en-US" dirty="0" smtClean="0">
                <a:solidFill>
                  <a:schemeClr val="tx2">
                    <a:lumMod val="75000"/>
                    <a:lumOff val="25000"/>
                  </a:schemeClr>
                </a:solidFill>
                <a:latin typeface="Arial Rounded MT Bold" panose="020F0704030504030204" pitchFamily="34" charset="0"/>
              </a:rPr>
              <a:t>What’s Next?</a:t>
            </a:r>
          </a:p>
          <a:p>
            <a:pPr marL="863600" lvl="1" indent="-514350">
              <a:buFont typeface="+mj-lt"/>
              <a:buAutoNum type="romanLcPeriod"/>
            </a:pPr>
            <a:r>
              <a:rPr lang="en-US" dirty="0" smtClean="0">
                <a:solidFill>
                  <a:schemeClr val="tx2">
                    <a:lumMod val="75000"/>
                    <a:lumOff val="25000"/>
                  </a:schemeClr>
                </a:solidFill>
                <a:latin typeface="Arial Rounded MT Bold" panose="020F0704030504030204" pitchFamily="34" charset="0"/>
              </a:rPr>
              <a:t>Online Resources and Feedback</a:t>
            </a:r>
          </a:p>
          <a:p>
            <a:pPr marL="863600" lvl="1" indent="-514350">
              <a:buFont typeface="+mj-lt"/>
              <a:buAutoNum type="romanLcPeriod"/>
            </a:pPr>
            <a:r>
              <a:rPr lang="en-US" dirty="0" smtClean="0">
                <a:solidFill>
                  <a:schemeClr val="tx2">
                    <a:lumMod val="75000"/>
                    <a:lumOff val="25000"/>
                  </a:schemeClr>
                </a:solidFill>
                <a:latin typeface="Arial Rounded MT Bold" panose="020F0704030504030204" pitchFamily="34" charset="0"/>
              </a:rPr>
              <a:t>Next Meetings</a:t>
            </a:r>
            <a:endParaRPr lang="en-US" dirty="0">
              <a:solidFill>
                <a:schemeClr val="tx2">
                  <a:lumMod val="75000"/>
                  <a:lumOff val="25000"/>
                </a:schemeClr>
              </a:solidFill>
              <a:latin typeface="Arial Rounded MT Bold" panose="020F0704030504030204" pitchFamily="34" charset="0"/>
            </a:endParaRPr>
          </a:p>
          <a:p>
            <a:endParaRPr lang="en-US" dirty="0" smtClean="0"/>
          </a:p>
          <a:p>
            <a:endParaRPr lang="en-US" dirty="0"/>
          </a:p>
        </p:txBody>
      </p:sp>
      <p:sp>
        <p:nvSpPr>
          <p:cNvPr id="11" name="Footer Placeholder 10"/>
          <p:cNvSpPr>
            <a:spLocks noGrp="1"/>
          </p:cNvSpPr>
          <p:nvPr>
            <p:ph type="ftr" sz="quarter" idx="11"/>
          </p:nvPr>
        </p:nvSpPr>
        <p:spPr/>
        <p:txBody>
          <a:bodyPr/>
          <a:lstStyle/>
          <a:p>
            <a:r>
              <a:rPr lang="en-US" smtClean="0"/>
              <a:t>October 6 , 2015</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z="2000" smtClean="0"/>
              <a:pPr/>
              <a:t>2</a:t>
            </a:fld>
            <a:endParaRPr lang="en-US" sz="2000"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Provincial Assessment Results</a:t>
            </a:r>
            <a:endParaRPr lang="en-US" dirty="0">
              <a:solidFill>
                <a:schemeClr val="tx2">
                  <a:lumMod val="75000"/>
                  <a:lumOff val="25000"/>
                </a:schemeClr>
              </a:solidFill>
            </a:endParaRPr>
          </a:p>
        </p:txBody>
      </p:sp>
      <p:sp>
        <p:nvSpPr>
          <p:cNvPr id="8" name="Text Placeholder 7"/>
          <p:cNvSpPr>
            <a:spLocks noGrp="1"/>
          </p:cNvSpPr>
          <p:nvPr>
            <p:ph type="body" idx="1"/>
          </p:nvPr>
        </p:nvSpPr>
        <p:spPr>
          <a:xfrm>
            <a:off x="539944" y="1296956"/>
            <a:ext cx="3840480" cy="974462"/>
          </a:xfrm>
        </p:spPr>
        <p:txBody>
          <a:bodyPr/>
          <a:lstStyle/>
          <a:p>
            <a:pPr marL="0" lvl="2" algn="ctr">
              <a:spcBef>
                <a:spcPts val="0"/>
              </a:spcBef>
            </a:pPr>
            <a:endParaRPr lang="en-US" dirty="0" smtClean="0">
              <a:solidFill>
                <a:schemeClr val="tx2">
                  <a:lumMod val="75000"/>
                  <a:lumOff val="25000"/>
                </a:schemeClr>
              </a:solidFill>
              <a:latin typeface="Arial Rounded MT Bold" pitchFamily="34" charset="0"/>
            </a:endParaRPr>
          </a:p>
          <a:p>
            <a:pPr marL="0" lvl="2" algn="ctr">
              <a:spcBef>
                <a:spcPts val="0"/>
              </a:spcBef>
            </a:pPr>
            <a:endParaRPr lang="en-US" dirty="0">
              <a:solidFill>
                <a:schemeClr val="tx2">
                  <a:lumMod val="75000"/>
                  <a:lumOff val="25000"/>
                </a:schemeClr>
              </a:solidFill>
              <a:latin typeface="Arial Rounded MT Bold" pitchFamily="34" charset="0"/>
            </a:endParaRPr>
          </a:p>
          <a:p>
            <a:pPr marL="0" lvl="2" algn="ctr">
              <a:spcBef>
                <a:spcPts val="0"/>
              </a:spcBef>
            </a:pPr>
            <a:endParaRPr lang="en-US" dirty="0" smtClean="0">
              <a:solidFill>
                <a:schemeClr val="tx2">
                  <a:lumMod val="75000"/>
                  <a:lumOff val="25000"/>
                </a:schemeClr>
              </a:solidFill>
              <a:latin typeface="Arial Rounded MT Bold" pitchFamily="34" charset="0"/>
            </a:endParaRPr>
          </a:p>
          <a:p>
            <a:pPr marL="0" lvl="2" algn="ctr">
              <a:spcBef>
                <a:spcPts val="0"/>
              </a:spcBef>
            </a:pPr>
            <a:endParaRPr lang="en-US" dirty="0">
              <a:solidFill>
                <a:schemeClr val="tx2">
                  <a:lumMod val="75000"/>
                  <a:lumOff val="25000"/>
                </a:schemeClr>
              </a:solidFill>
              <a:latin typeface="Arial Rounded MT Bold" pitchFamily="34" charset="0"/>
            </a:endParaRPr>
          </a:p>
          <a:p>
            <a:pPr marL="0" lvl="2" algn="ctr">
              <a:spcBef>
                <a:spcPts val="0"/>
              </a:spcBef>
            </a:pPr>
            <a:endParaRPr lang="en-US" sz="1600" dirty="0" smtClean="0">
              <a:solidFill>
                <a:schemeClr val="tx2">
                  <a:lumMod val="75000"/>
                  <a:lumOff val="25000"/>
                </a:schemeClr>
              </a:solidFill>
              <a:latin typeface="Arial Rounded MT Bold" pitchFamily="34" charset="0"/>
            </a:endParaRPr>
          </a:p>
          <a:p>
            <a:pPr marL="0" lvl="2" algn="ctr">
              <a:spcBef>
                <a:spcPts val="0"/>
              </a:spcBef>
            </a:pPr>
            <a:endParaRPr lang="en-US" sz="1600" dirty="0">
              <a:solidFill>
                <a:schemeClr val="tx2">
                  <a:lumMod val="75000"/>
                  <a:lumOff val="25000"/>
                </a:schemeClr>
              </a:solidFill>
              <a:latin typeface="Arial Rounded MT Bold" pitchFamily="34" charset="0"/>
            </a:endParaRPr>
          </a:p>
          <a:p>
            <a:pPr marL="0" lvl="2" algn="ctr">
              <a:spcBef>
                <a:spcPts val="0"/>
              </a:spcBef>
            </a:pPr>
            <a:endParaRPr lang="en-US" sz="1600" dirty="0" smtClean="0">
              <a:solidFill>
                <a:schemeClr val="tx2">
                  <a:lumMod val="75000"/>
                  <a:lumOff val="25000"/>
                </a:schemeClr>
              </a:solidFill>
              <a:latin typeface="Arial Rounded MT Bold" pitchFamily="34" charset="0"/>
            </a:endParaRPr>
          </a:p>
          <a:p>
            <a:pPr marL="0" lvl="2" algn="ctr">
              <a:spcBef>
                <a:spcPts val="0"/>
              </a:spcBef>
            </a:pPr>
            <a:r>
              <a:rPr lang="en-US" sz="1600" dirty="0">
                <a:solidFill>
                  <a:schemeClr val="tx2">
                    <a:lumMod val="75000"/>
                    <a:lumOff val="25000"/>
                  </a:schemeClr>
                </a:solidFill>
                <a:latin typeface="Arial Rounded MT Bold" pitchFamily="34" charset="0"/>
              </a:rPr>
              <a:t>Grade 2 Reading </a:t>
            </a:r>
          </a:p>
          <a:p>
            <a:pPr marL="0" lvl="2" algn="ctr">
              <a:spcBef>
                <a:spcPts val="0"/>
              </a:spcBef>
            </a:pPr>
            <a:r>
              <a:rPr lang="en-US" sz="1600" dirty="0" smtClean="0">
                <a:solidFill>
                  <a:schemeClr val="tx2">
                    <a:lumMod val="75000"/>
                    <a:lumOff val="25000"/>
                  </a:schemeClr>
                </a:solidFill>
                <a:latin typeface="Arial Rounded MT Bold" pitchFamily="34" charset="0"/>
              </a:rPr>
              <a:t>Millville Elementary </a:t>
            </a:r>
            <a:r>
              <a:rPr lang="en-US" sz="1600" dirty="0">
                <a:solidFill>
                  <a:schemeClr val="tx2">
                    <a:lumMod val="75000"/>
                    <a:lumOff val="25000"/>
                  </a:schemeClr>
                </a:solidFill>
                <a:latin typeface="Arial Rounded MT Bold" pitchFamily="34" charset="0"/>
              </a:rPr>
              <a:t>School</a:t>
            </a:r>
          </a:p>
          <a:p>
            <a:pPr marL="0" lvl="2" algn="ctr">
              <a:spcBef>
                <a:spcPts val="0"/>
              </a:spcBef>
            </a:pPr>
            <a:endParaRPr lang="en-US" sz="1600" dirty="0">
              <a:solidFill>
                <a:schemeClr val="tx2">
                  <a:lumMod val="75000"/>
                  <a:lumOff val="25000"/>
                </a:schemeClr>
              </a:solidFill>
              <a:latin typeface="Arial Rounded MT Bold" pitchFamily="34" charset="0"/>
            </a:endParaRPr>
          </a:p>
          <a:p>
            <a:endParaRPr lang="en-US" sz="12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586131356"/>
              </p:ext>
            </p:extLst>
          </p:nvPr>
        </p:nvGraphicFramePr>
        <p:xfrm>
          <a:off x="539944" y="2286001"/>
          <a:ext cx="3840480" cy="3162783"/>
        </p:xfrm>
        <a:graphic>
          <a:graphicData uri="http://schemas.openxmlformats.org/drawingml/2006/table">
            <a:tbl>
              <a:tblPr firstRow="1" bandRow="1">
                <a:tableStyleId>{5C22544A-7EE6-4342-B048-85BDC9FD1C3A}</a:tableStyleId>
              </a:tblPr>
              <a:tblGrid>
                <a:gridCol w="960120"/>
                <a:gridCol w="960120"/>
                <a:gridCol w="960120"/>
                <a:gridCol w="960120"/>
              </a:tblGrid>
              <a:tr h="630763">
                <a:tc>
                  <a:txBody>
                    <a:bodyPr/>
                    <a:lstStyle/>
                    <a:p>
                      <a:pPr algn="ctr"/>
                      <a:r>
                        <a:rPr lang="en-US" sz="1100" b="1" dirty="0" smtClean="0">
                          <a:solidFill>
                            <a:schemeClr val="bg1"/>
                          </a:solidFill>
                          <a:latin typeface="Arial Rounded MT Bold" pitchFamily="34" charset="0"/>
                        </a:rPr>
                        <a:t>Year</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Millville</a:t>
                      </a:r>
                    </a:p>
                    <a:p>
                      <a:pPr algn="ctr"/>
                      <a:r>
                        <a:rPr lang="en-US" sz="1100" b="1" dirty="0" smtClean="0">
                          <a:solidFill>
                            <a:schemeClr val="bg1"/>
                          </a:solidFill>
                          <a:latin typeface="Arial Rounded MT Bold" pitchFamily="34" charset="0"/>
                        </a:rPr>
                        <a:t>Elementary</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District</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Province</a:t>
                      </a:r>
                      <a:endParaRPr lang="en-US" sz="1100" b="1" dirty="0">
                        <a:solidFill>
                          <a:schemeClr val="bg1"/>
                        </a:solidFill>
                        <a:latin typeface="Arial Rounded MT Bold" pitchFamily="34" charset="0"/>
                      </a:endParaRPr>
                    </a:p>
                  </a:txBody>
                  <a:tcPr marL="57602" marR="57602"/>
                </a:tc>
              </a:tr>
              <a:tr h="506404">
                <a:tc>
                  <a:txBody>
                    <a:bodyPr/>
                    <a:lstStyle/>
                    <a:p>
                      <a:pPr algn="ctr"/>
                      <a:r>
                        <a:rPr lang="en-US" sz="1400" b="1" dirty="0" smtClean="0">
                          <a:solidFill>
                            <a:schemeClr val="tx2">
                              <a:lumMod val="75000"/>
                              <a:lumOff val="25000"/>
                            </a:schemeClr>
                          </a:solidFill>
                          <a:latin typeface="Arial Rounded MT Bold" pitchFamily="34" charset="0"/>
                        </a:rPr>
                        <a:t>2009-10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88.9%</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72.5%</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83.6%</a:t>
                      </a:r>
                      <a:endParaRPr lang="en-US" sz="1400" b="1" dirty="0">
                        <a:solidFill>
                          <a:schemeClr val="tx2">
                            <a:lumMod val="75000"/>
                            <a:lumOff val="25000"/>
                          </a:schemeClr>
                        </a:solidFill>
                        <a:latin typeface="Arial Rounded MT Bold" pitchFamily="34" charset="0"/>
                      </a:endParaRPr>
                    </a:p>
                  </a:txBody>
                  <a:tcPr marL="57602" marR="57602"/>
                </a:tc>
              </a:tr>
              <a:tr h="506404">
                <a:tc>
                  <a:txBody>
                    <a:bodyPr/>
                    <a:lstStyle/>
                    <a:p>
                      <a:pPr algn="ctr"/>
                      <a:r>
                        <a:rPr lang="en-US" sz="1400" b="1" dirty="0" smtClean="0">
                          <a:solidFill>
                            <a:schemeClr val="tx2">
                              <a:lumMod val="75000"/>
                              <a:lumOff val="25000"/>
                            </a:schemeClr>
                          </a:solidFill>
                          <a:latin typeface="Arial Rounded MT Bold" pitchFamily="34" charset="0"/>
                        </a:rPr>
                        <a:t>2010-11</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100.0%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75.8%</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80.3%</a:t>
                      </a:r>
                      <a:endParaRPr lang="en-US" sz="1400" b="1" dirty="0">
                        <a:solidFill>
                          <a:schemeClr val="tx2">
                            <a:lumMod val="75000"/>
                            <a:lumOff val="25000"/>
                          </a:schemeClr>
                        </a:solidFill>
                        <a:latin typeface="Arial Rounded MT Bold" pitchFamily="34" charset="0"/>
                      </a:endParaRPr>
                    </a:p>
                  </a:txBody>
                  <a:tcPr marL="57602" marR="57602"/>
                </a:tc>
              </a:tr>
              <a:tr h="506404">
                <a:tc>
                  <a:txBody>
                    <a:bodyPr/>
                    <a:lstStyle/>
                    <a:p>
                      <a:pPr algn="ctr"/>
                      <a:r>
                        <a:rPr lang="en-US" sz="1400" b="1" dirty="0" smtClean="0">
                          <a:solidFill>
                            <a:schemeClr val="tx2">
                              <a:lumMod val="75000"/>
                              <a:lumOff val="25000"/>
                            </a:schemeClr>
                          </a:solidFill>
                          <a:latin typeface="Arial Rounded MT Bold" pitchFamily="34" charset="0"/>
                        </a:rPr>
                        <a:t>2011-12</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100.0%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78.0%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79.1%</a:t>
                      </a:r>
                      <a:endParaRPr lang="en-US" sz="1400" b="1" dirty="0">
                        <a:solidFill>
                          <a:schemeClr val="tx2">
                            <a:lumMod val="75000"/>
                            <a:lumOff val="25000"/>
                          </a:schemeClr>
                        </a:solidFill>
                        <a:latin typeface="Arial Rounded MT Bold" pitchFamily="34" charset="0"/>
                      </a:endParaRPr>
                    </a:p>
                  </a:txBody>
                  <a:tcPr marL="57602" marR="57602"/>
                </a:tc>
              </a:tr>
              <a:tr h="506404">
                <a:tc>
                  <a:txBody>
                    <a:bodyPr/>
                    <a:lstStyle/>
                    <a:p>
                      <a:pPr algn="ctr"/>
                      <a:r>
                        <a:rPr lang="en-US" sz="1400" b="1" dirty="0" smtClean="0">
                          <a:solidFill>
                            <a:schemeClr val="tx2">
                              <a:lumMod val="75000"/>
                              <a:lumOff val="25000"/>
                            </a:schemeClr>
                          </a:solidFill>
                          <a:latin typeface="Arial Rounded MT Bold" pitchFamily="34" charset="0"/>
                        </a:rPr>
                        <a:t>2012-13</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100.0%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80.3%</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79.5%</a:t>
                      </a:r>
                      <a:endParaRPr lang="en-US" sz="1400" b="1" dirty="0">
                        <a:solidFill>
                          <a:schemeClr val="tx2">
                            <a:lumMod val="75000"/>
                            <a:lumOff val="25000"/>
                          </a:schemeClr>
                        </a:solidFill>
                        <a:latin typeface="Arial Rounded MT Bold" pitchFamily="34" charset="0"/>
                      </a:endParaRPr>
                    </a:p>
                  </a:txBody>
                  <a:tcPr marL="57602" marR="57602"/>
                </a:tc>
              </a:tr>
              <a:tr h="506404">
                <a:tc>
                  <a:txBody>
                    <a:bodyPr/>
                    <a:lstStyle/>
                    <a:p>
                      <a:pPr algn="ctr"/>
                      <a:r>
                        <a:rPr lang="en-US" sz="1400" b="1" dirty="0" smtClean="0">
                          <a:solidFill>
                            <a:schemeClr val="tx2">
                              <a:lumMod val="75000"/>
                              <a:lumOff val="25000"/>
                            </a:schemeClr>
                          </a:solidFill>
                          <a:latin typeface="Arial Rounded MT Bold" pitchFamily="34" charset="0"/>
                        </a:rPr>
                        <a:t>2013-14</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70.0%</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76.8%</a:t>
                      </a:r>
                      <a:endParaRPr lang="en-US" sz="1400" b="1" dirty="0">
                        <a:solidFill>
                          <a:schemeClr val="tx2">
                            <a:lumMod val="75000"/>
                            <a:lumOff val="25000"/>
                          </a:schemeClr>
                        </a:solidFill>
                        <a:latin typeface="Arial Rounded MT Bold" pitchFamily="34" charset="0"/>
                      </a:endParaRPr>
                    </a:p>
                  </a:txBody>
                  <a:tcPr marL="57602" marR="57602"/>
                </a:tc>
                <a:tc>
                  <a:txBody>
                    <a:bodyPr/>
                    <a:lstStyle/>
                    <a:p>
                      <a:pPr algn="ctr"/>
                      <a:r>
                        <a:rPr lang="en-US" sz="1400" b="1" dirty="0" smtClean="0">
                          <a:solidFill>
                            <a:schemeClr val="tx2">
                              <a:lumMod val="75000"/>
                              <a:lumOff val="25000"/>
                            </a:schemeClr>
                          </a:solidFill>
                          <a:latin typeface="Arial Rounded MT Bold" pitchFamily="34" charset="0"/>
                        </a:rPr>
                        <a:t>77.5%</a:t>
                      </a:r>
                      <a:endParaRPr lang="en-US" sz="1400" b="1" dirty="0">
                        <a:solidFill>
                          <a:schemeClr val="tx2">
                            <a:lumMod val="75000"/>
                            <a:lumOff val="25000"/>
                          </a:schemeClr>
                        </a:solidFill>
                        <a:latin typeface="Arial Rounded MT Bold" pitchFamily="34" charset="0"/>
                      </a:endParaRPr>
                    </a:p>
                  </a:txBody>
                  <a:tcPr marL="57602" marR="57602"/>
                </a:tc>
              </a:tr>
            </a:tbl>
          </a:graphicData>
        </a:graphic>
      </p:graphicFrame>
      <p:sp>
        <p:nvSpPr>
          <p:cNvPr id="9" name="Text Placeholder 8"/>
          <p:cNvSpPr>
            <a:spLocks noGrp="1"/>
          </p:cNvSpPr>
          <p:nvPr>
            <p:ph type="body" sz="quarter" idx="3"/>
          </p:nvPr>
        </p:nvSpPr>
        <p:spPr/>
        <p:txBody>
          <a:bodyPr/>
          <a:lstStyle/>
          <a:p>
            <a:pPr marL="0" lvl="2" algn="ctr">
              <a:spcBef>
                <a:spcPts val="0"/>
              </a:spcBef>
            </a:pPr>
            <a:r>
              <a:rPr lang="en-US" sz="1600" dirty="0">
                <a:solidFill>
                  <a:schemeClr val="tx2">
                    <a:lumMod val="75000"/>
                    <a:lumOff val="25000"/>
                  </a:schemeClr>
                </a:solidFill>
                <a:latin typeface="Arial Rounded MT Bold" pitchFamily="34" charset="0"/>
              </a:rPr>
              <a:t>Grade </a:t>
            </a:r>
            <a:r>
              <a:rPr lang="en-US" sz="1600" dirty="0" smtClean="0">
                <a:solidFill>
                  <a:schemeClr val="tx2">
                    <a:lumMod val="75000"/>
                    <a:lumOff val="25000"/>
                  </a:schemeClr>
                </a:solidFill>
                <a:latin typeface="Arial Rounded MT Bold" pitchFamily="34" charset="0"/>
              </a:rPr>
              <a:t>4 Reading </a:t>
            </a:r>
            <a:endParaRPr lang="en-US" sz="1600" dirty="0">
              <a:solidFill>
                <a:schemeClr val="tx2">
                  <a:lumMod val="75000"/>
                  <a:lumOff val="25000"/>
                </a:schemeClr>
              </a:solidFill>
              <a:latin typeface="Arial Rounded MT Bold" pitchFamily="34" charset="0"/>
            </a:endParaRPr>
          </a:p>
          <a:p>
            <a:pPr marL="0" lvl="2" algn="ctr">
              <a:spcBef>
                <a:spcPts val="0"/>
              </a:spcBef>
            </a:pPr>
            <a:r>
              <a:rPr lang="en-US" sz="1600" dirty="0" smtClean="0">
                <a:solidFill>
                  <a:schemeClr val="tx2">
                    <a:lumMod val="75000"/>
                    <a:lumOff val="25000"/>
                  </a:schemeClr>
                </a:solidFill>
                <a:latin typeface="Arial Rounded MT Bold" pitchFamily="34" charset="0"/>
              </a:rPr>
              <a:t> Millville Elementary </a:t>
            </a:r>
            <a:r>
              <a:rPr lang="en-US" sz="1600" dirty="0">
                <a:solidFill>
                  <a:schemeClr val="tx2">
                    <a:lumMod val="75000"/>
                    <a:lumOff val="25000"/>
                  </a:schemeClr>
                </a:solidFill>
                <a:latin typeface="Arial Rounded MT Bold" pitchFamily="34" charset="0"/>
              </a:rPr>
              <a:t>School</a:t>
            </a:r>
          </a:p>
          <a:p>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1638418011"/>
              </p:ext>
            </p:extLst>
          </p:nvPr>
        </p:nvGraphicFramePr>
        <p:xfrm>
          <a:off x="4751070" y="2299409"/>
          <a:ext cx="3840480" cy="3149375"/>
        </p:xfrm>
        <a:graphic>
          <a:graphicData uri="http://schemas.openxmlformats.org/drawingml/2006/table">
            <a:tbl>
              <a:tblPr firstRow="1" bandRow="1">
                <a:tableStyleId>{5C22544A-7EE6-4342-B048-85BDC9FD1C3A}</a:tableStyleId>
              </a:tblPr>
              <a:tblGrid>
                <a:gridCol w="960120"/>
                <a:gridCol w="904367"/>
                <a:gridCol w="1015873"/>
                <a:gridCol w="960120"/>
              </a:tblGrid>
              <a:tr h="530870">
                <a:tc>
                  <a:txBody>
                    <a:bodyPr/>
                    <a:lstStyle/>
                    <a:p>
                      <a:pPr algn="ctr"/>
                      <a:r>
                        <a:rPr lang="en-US" sz="1100" b="1" dirty="0" smtClean="0">
                          <a:solidFill>
                            <a:schemeClr val="bg1"/>
                          </a:solidFill>
                          <a:latin typeface="Arial Rounded MT Bold" pitchFamily="34" charset="0"/>
                        </a:rPr>
                        <a:t>Year</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Millville</a:t>
                      </a:r>
                    </a:p>
                    <a:p>
                      <a:pPr algn="ctr"/>
                      <a:r>
                        <a:rPr lang="en-US" sz="1100" b="1" dirty="0" smtClean="0">
                          <a:solidFill>
                            <a:schemeClr val="bg1"/>
                          </a:solidFill>
                          <a:latin typeface="Arial Rounded MT Bold" pitchFamily="34" charset="0"/>
                        </a:rPr>
                        <a:t>Elementary</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District</a:t>
                      </a:r>
                      <a:endParaRPr lang="en-US" sz="1100" b="1" dirty="0">
                        <a:solidFill>
                          <a:schemeClr val="bg1"/>
                        </a:solidFill>
                        <a:latin typeface="Arial Rounded MT Bold" pitchFamily="34" charset="0"/>
                      </a:endParaRPr>
                    </a:p>
                  </a:txBody>
                  <a:tcPr marL="57602" marR="57602"/>
                </a:tc>
                <a:tc>
                  <a:txBody>
                    <a:bodyPr/>
                    <a:lstStyle/>
                    <a:p>
                      <a:pPr algn="ctr"/>
                      <a:r>
                        <a:rPr lang="en-US" sz="1100" b="1" dirty="0" smtClean="0">
                          <a:solidFill>
                            <a:schemeClr val="bg1"/>
                          </a:solidFill>
                          <a:latin typeface="Arial Rounded MT Bold" pitchFamily="34" charset="0"/>
                        </a:rPr>
                        <a:t>Province</a:t>
                      </a:r>
                      <a:endParaRPr lang="en-US" sz="1100" b="1" dirty="0">
                        <a:solidFill>
                          <a:schemeClr val="bg1"/>
                        </a:solidFill>
                        <a:latin typeface="Arial Rounded MT Bold" pitchFamily="34" charset="0"/>
                      </a:endParaRPr>
                    </a:p>
                  </a:txBody>
                  <a:tcPr marL="57602" marR="57602"/>
                </a:tc>
              </a:tr>
              <a:tr h="523701">
                <a:tc>
                  <a:txBody>
                    <a:bodyPr/>
                    <a:lstStyle/>
                    <a:p>
                      <a:pPr algn="ctr"/>
                      <a:r>
                        <a:rPr lang="en-US" sz="1400" b="1" dirty="0" smtClean="0">
                          <a:solidFill>
                            <a:schemeClr val="tx2">
                              <a:lumMod val="75000"/>
                              <a:lumOff val="25000"/>
                            </a:schemeClr>
                          </a:solidFill>
                          <a:latin typeface="Arial Rounded MT Bold" pitchFamily="34" charset="0"/>
                        </a:rPr>
                        <a:t>2009-10</a:t>
                      </a:r>
                      <a:endParaRPr lang="en-US" sz="1400" b="1" dirty="0">
                        <a:solidFill>
                          <a:schemeClr val="tx2">
                            <a:lumMod val="75000"/>
                            <a:lumOff val="25000"/>
                          </a:schemeClr>
                        </a:solidFill>
                        <a:latin typeface="Arial Rounded MT Bold" pitchFamily="34" charset="0"/>
                      </a:endParaRPr>
                    </a:p>
                  </a:txBody>
                  <a:tcPr marL="57602" marR="57602"/>
                </a:tc>
                <a:tc>
                  <a:txBody>
                    <a:bodyPr/>
                    <a:lstStyle/>
                    <a:p>
                      <a:r>
                        <a:rPr lang="en-US" sz="1400" b="1" dirty="0" smtClean="0">
                          <a:solidFill>
                            <a:schemeClr val="tx2">
                              <a:lumMod val="75000"/>
                              <a:lumOff val="25000"/>
                            </a:schemeClr>
                          </a:solidFill>
                          <a:latin typeface="Arial Rounded MT Bold" panose="020F0704030504030204" pitchFamily="34" charset="0"/>
                        </a:rPr>
                        <a:t>83.3%</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78.4%</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83.4%</a:t>
                      </a:r>
                      <a:endParaRPr lang="en-US" sz="1400" b="1" dirty="0">
                        <a:solidFill>
                          <a:schemeClr val="tx2">
                            <a:lumMod val="75000"/>
                            <a:lumOff val="25000"/>
                          </a:schemeClr>
                        </a:solidFill>
                        <a:latin typeface="Arial Rounded MT Bold" panose="020F0704030504030204" pitchFamily="34" charset="0"/>
                      </a:endParaRPr>
                    </a:p>
                  </a:txBody>
                  <a:tcPr/>
                </a:tc>
              </a:tr>
              <a:tr h="523701">
                <a:tc>
                  <a:txBody>
                    <a:bodyPr/>
                    <a:lstStyle/>
                    <a:p>
                      <a:pPr algn="ctr"/>
                      <a:r>
                        <a:rPr lang="en-US" sz="1400" b="1" dirty="0" smtClean="0">
                          <a:solidFill>
                            <a:schemeClr val="tx2">
                              <a:lumMod val="75000"/>
                              <a:lumOff val="25000"/>
                            </a:schemeClr>
                          </a:solidFill>
                          <a:latin typeface="Arial Rounded MT Bold" pitchFamily="34" charset="0"/>
                        </a:rPr>
                        <a:t>2010-11</a:t>
                      </a:r>
                      <a:endParaRPr lang="en-US" sz="1400" b="1" dirty="0">
                        <a:solidFill>
                          <a:schemeClr val="tx2">
                            <a:lumMod val="75000"/>
                            <a:lumOff val="25000"/>
                          </a:schemeClr>
                        </a:solidFill>
                        <a:latin typeface="Arial Rounded MT Bold" pitchFamily="34" charset="0"/>
                      </a:endParaRPr>
                    </a:p>
                  </a:txBody>
                  <a:tcPr marL="57602" marR="57602"/>
                </a:tc>
                <a:tc>
                  <a:txBody>
                    <a:bodyPr/>
                    <a:lstStyle/>
                    <a:p>
                      <a:r>
                        <a:rPr lang="en-US" sz="1400" b="1" dirty="0" smtClean="0">
                          <a:solidFill>
                            <a:schemeClr val="tx2">
                              <a:lumMod val="75000"/>
                              <a:lumOff val="25000"/>
                            </a:schemeClr>
                          </a:solidFill>
                          <a:latin typeface="Arial Rounded MT Bold" panose="020F0704030504030204" pitchFamily="34" charset="0"/>
                        </a:rPr>
                        <a:t>100.0%</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74.3%</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80.5%</a:t>
                      </a:r>
                      <a:endParaRPr lang="en-US" sz="1400" b="1" dirty="0">
                        <a:solidFill>
                          <a:schemeClr val="tx2">
                            <a:lumMod val="75000"/>
                            <a:lumOff val="25000"/>
                          </a:schemeClr>
                        </a:solidFill>
                        <a:latin typeface="Arial Rounded MT Bold" panose="020F0704030504030204" pitchFamily="34" charset="0"/>
                      </a:endParaRPr>
                    </a:p>
                  </a:txBody>
                  <a:tcPr/>
                </a:tc>
              </a:tr>
              <a:tr h="523701">
                <a:tc>
                  <a:txBody>
                    <a:bodyPr/>
                    <a:lstStyle/>
                    <a:p>
                      <a:pPr algn="ctr"/>
                      <a:r>
                        <a:rPr lang="en-US" sz="1400" b="1" dirty="0" smtClean="0">
                          <a:solidFill>
                            <a:schemeClr val="tx2">
                              <a:lumMod val="75000"/>
                              <a:lumOff val="25000"/>
                            </a:schemeClr>
                          </a:solidFill>
                          <a:latin typeface="Arial Rounded MT Bold" pitchFamily="34" charset="0"/>
                        </a:rPr>
                        <a:t>2011-12</a:t>
                      </a:r>
                      <a:endParaRPr lang="en-US" sz="1400" b="1" dirty="0">
                        <a:solidFill>
                          <a:schemeClr val="tx2">
                            <a:lumMod val="75000"/>
                            <a:lumOff val="25000"/>
                          </a:schemeClr>
                        </a:solidFill>
                        <a:latin typeface="Arial Rounded MT Bold" pitchFamily="34" charset="0"/>
                      </a:endParaRPr>
                    </a:p>
                  </a:txBody>
                  <a:tcPr marL="57602" marR="57602"/>
                </a:tc>
                <a:tc>
                  <a:txBody>
                    <a:bodyPr/>
                    <a:lstStyle/>
                    <a:p>
                      <a:r>
                        <a:rPr lang="en-US" sz="1400" b="1" dirty="0" smtClean="0">
                          <a:solidFill>
                            <a:schemeClr val="tx2">
                              <a:lumMod val="75000"/>
                              <a:lumOff val="25000"/>
                            </a:schemeClr>
                          </a:solidFill>
                          <a:latin typeface="Arial Rounded MT Bold" panose="020F0704030504030204" pitchFamily="34" charset="0"/>
                        </a:rPr>
                        <a:t>75.0%</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77.5%</a:t>
                      </a:r>
                      <a:endParaRPr lang="en-US" sz="14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1400" b="1" dirty="0" smtClean="0">
                          <a:solidFill>
                            <a:schemeClr val="tx2">
                              <a:lumMod val="75000"/>
                              <a:lumOff val="25000"/>
                            </a:schemeClr>
                          </a:solidFill>
                          <a:latin typeface="Arial Rounded MT Bold" panose="020F0704030504030204" pitchFamily="34" charset="0"/>
                        </a:rPr>
                        <a:t>77.1%</a:t>
                      </a:r>
                      <a:endParaRPr lang="en-US" sz="1400" b="1" dirty="0">
                        <a:solidFill>
                          <a:schemeClr val="tx2">
                            <a:lumMod val="75000"/>
                            <a:lumOff val="25000"/>
                          </a:schemeClr>
                        </a:solidFill>
                        <a:latin typeface="Arial Rounded MT Bold" panose="020F0704030504030204" pitchFamily="34" charset="0"/>
                      </a:endParaRPr>
                    </a:p>
                  </a:txBody>
                  <a:tcPr/>
                </a:tc>
              </a:tr>
              <a:tr h="1047402">
                <a:tc gridSpan="4">
                  <a:txBody>
                    <a:bodyPr/>
                    <a:lstStyle/>
                    <a:p>
                      <a:pPr algn="ctr"/>
                      <a:r>
                        <a:rPr lang="en-US" sz="1400" dirty="0" smtClean="0">
                          <a:solidFill>
                            <a:schemeClr val="tx2">
                              <a:lumMod val="75000"/>
                              <a:lumOff val="25000"/>
                            </a:schemeClr>
                          </a:solidFill>
                        </a:rPr>
                        <a:t>Results not available after 2011-12  due to changes in the Provincial Assessment system. </a:t>
                      </a:r>
                      <a:endParaRPr lang="en-US" sz="1400" b="1" dirty="0">
                        <a:solidFill>
                          <a:schemeClr val="tx2">
                            <a:lumMod val="75000"/>
                            <a:lumOff val="25000"/>
                          </a:schemeClr>
                        </a:solidFill>
                        <a:latin typeface="Arial Rounded MT Bold" pitchFamily="34" charset="0"/>
                      </a:endParaRPr>
                    </a:p>
                  </a:txBody>
                  <a:tcPr marL="57602" marR="57602"/>
                </a:tc>
                <a:tc hMerge="1">
                  <a:txBody>
                    <a:bodyPr/>
                    <a:lstStyle/>
                    <a:p>
                      <a:endParaRPr lang="en-US" dirty="0"/>
                    </a:p>
                  </a:txBody>
                  <a:tcPr/>
                </a:tc>
                <a:tc hMerge="1">
                  <a:txBody>
                    <a:bodyPr/>
                    <a:lstStyle/>
                    <a:p>
                      <a:endParaRPr lang="en-US" dirty="0"/>
                    </a:p>
                  </a:txBody>
                  <a:tcPr/>
                </a:tc>
                <a:tc h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20</a:t>
            </a:fld>
            <a:endParaRPr lang="en-US" sz="2000" dirty="0"/>
          </a:p>
        </p:txBody>
      </p:sp>
    </p:spTree>
    <p:extLst>
      <p:ext uri="{BB962C8B-B14F-4D97-AF65-F5344CB8AC3E}">
        <p14:creationId xmlns:p14="http://schemas.microsoft.com/office/powerpoint/2010/main" val="2360814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lumOff val="25000"/>
                  </a:schemeClr>
                </a:solidFill>
                <a:latin typeface="Arial Rounded MT Bold" panose="020F0704030504030204" pitchFamily="34" charset="0"/>
              </a:rPr>
              <a:t>Provincial Assessment Results</a:t>
            </a:r>
            <a:endParaRPr lang="en-US" dirty="0">
              <a:solidFill>
                <a:schemeClr val="tx2">
                  <a:lumMod val="75000"/>
                  <a:lumOff val="25000"/>
                </a:schemeClr>
              </a:solidFill>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pPr marL="0" indent="0">
              <a:buNone/>
            </a:pPr>
            <a:r>
              <a:rPr lang="en-US" sz="1600" b="1" dirty="0" smtClean="0">
                <a:solidFill>
                  <a:schemeClr val="tx2">
                    <a:lumMod val="75000"/>
                    <a:lumOff val="25000"/>
                  </a:schemeClr>
                </a:solidFill>
                <a:latin typeface="Arial Rounded MT Bold" panose="020F0704030504030204" pitchFamily="34" charset="0"/>
              </a:rPr>
              <a:t>Grade 5 Numeracy Millville Elementary</a:t>
            </a:r>
          </a:p>
          <a:p>
            <a:pPr marL="0" indent="0">
              <a:buNone/>
            </a:pP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19211156"/>
              </p:ext>
            </p:extLst>
          </p:nvPr>
        </p:nvGraphicFramePr>
        <p:xfrm>
          <a:off x="1581538" y="2156929"/>
          <a:ext cx="6096000" cy="3141304"/>
        </p:xfrm>
        <a:graphic>
          <a:graphicData uri="http://schemas.openxmlformats.org/drawingml/2006/table">
            <a:tbl>
              <a:tblPr firstRow="1" bandRow="1">
                <a:tableStyleId>{5C22544A-7EE6-4342-B048-85BDC9FD1C3A}</a:tableStyleId>
              </a:tblPr>
              <a:tblGrid>
                <a:gridCol w="1524000"/>
                <a:gridCol w="1524000"/>
                <a:gridCol w="1524000"/>
                <a:gridCol w="1524000"/>
              </a:tblGrid>
              <a:tr h="806119">
                <a:tc>
                  <a:txBody>
                    <a:bodyPr/>
                    <a:lstStyle/>
                    <a:p>
                      <a:pPr algn="ctr"/>
                      <a:r>
                        <a:rPr lang="en-US" dirty="0" smtClean="0"/>
                        <a:t>Year</a:t>
                      </a:r>
                      <a:endParaRPr lang="en-US" dirty="0"/>
                    </a:p>
                  </a:txBody>
                  <a:tcPr/>
                </a:tc>
                <a:tc>
                  <a:txBody>
                    <a:bodyPr/>
                    <a:lstStyle/>
                    <a:p>
                      <a:pPr algn="ctr"/>
                      <a:r>
                        <a:rPr lang="en-US" dirty="0" smtClean="0"/>
                        <a:t> Millville Elementary</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467037">
                <a:tc>
                  <a:txBody>
                    <a:bodyPr/>
                    <a:lstStyle/>
                    <a:p>
                      <a:pPr algn="ctr"/>
                      <a:r>
                        <a:rPr lang="en-US" dirty="0" smtClean="0">
                          <a:solidFill>
                            <a:schemeClr val="tx2">
                              <a:lumMod val="75000"/>
                              <a:lumOff val="25000"/>
                            </a:schemeClr>
                          </a:solidFill>
                          <a:latin typeface="Arial Rounded MT Bold" panose="020F0704030504030204" pitchFamily="34" charset="0"/>
                        </a:rPr>
                        <a:t>  2009-10</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62.5%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54.3% </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59.4%</a:t>
                      </a:r>
                      <a:endParaRPr lang="en-US" dirty="0">
                        <a:solidFill>
                          <a:schemeClr val="tx2">
                            <a:lumMod val="75000"/>
                            <a:lumOff val="25000"/>
                          </a:schemeClr>
                        </a:solidFill>
                        <a:latin typeface="Arial Rounded MT Bold" panose="020F0704030504030204" pitchFamily="34" charset="0"/>
                      </a:endParaRPr>
                    </a:p>
                  </a:txBody>
                  <a:tcPr/>
                </a:tc>
              </a:tr>
              <a:tr h="467037">
                <a:tc>
                  <a:txBody>
                    <a:bodyPr/>
                    <a:lstStyle/>
                    <a:p>
                      <a:pPr algn="ctr"/>
                      <a:r>
                        <a:rPr lang="en-US" dirty="0" smtClean="0">
                          <a:solidFill>
                            <a:schemeClr val="tx2">
                              <a:lumMod val="75000"/>
                              <a:lumOff val="25000"/>
                            </a:schemeClr>
                          </a:solidFill>
                          <a:latin typeface="Arial Rounded MT Bold" panose="020F0704030504030204" pitchFamily="34" charset="0"/>
                        </a:rPr>
                        <a:t>2010-11</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83.3%</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60.4% </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60.8%</a:t>
                      </a:r>
                      <a:endParaRPr lang="en-US" dirty="0">
                        <a:solidFill>
                          <a:schemeClr val="tx2">
                            <a:lumMod val="75000"/>
                            <a:lumOff val="25000"/>
                          </a:schemeClr>
                        </a:solidFill>
                        <a:latin typeface="Arial Rounded MT Bold" panose="020F0704030504030204" pitchFamily="34" charset="0"/>
                      </a:endParaRPr>
                    </a:p>
                  </a:txBody>
                  <a:tcPr/>
                </a:tc>
              </a:tr>
              <a:tr h="467037">
                <a:tc>
                  <a:txBody>
                    <a:bodyPr/>
                    <a:lstStyle/>
                    <a:p>
                      <a:pPr algn="ctr"/>
                      <a:r>
                        <a:rPr lang="en-US" dirty="0" smtClean="0">
                          <a:solidFill>
                            <a:schemeClr val="tx2">
                              <a:lumMod val="75000"/>
                              <a:lumOff val="25000"/>
                            </a:schemeClr>
                          </a:solidFill>
                          <a:latin typeface="Arial Rounded MT Bold" panose="020F0704030504030204" pitchFamily="34" charset="0"/>
                        </a:rPr>
                        <a:t>2011-12</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66.7%</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63.7% </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63.7%</a:t>
                      </a:r>
                      <a:endParaRPr lang="en-US" dirty="0">
                        <a:solidFill>
                          <a:schemeClr val="tx2">
                            <a:lumMod val="75000"/>
                            <a:lumOff val="25000"/>
                          </a:schemeClr>
                        </a:solidFill>
                        <a:latin typeface="Arial Rounded MT Bold" panose="020F0704030504030204" pitchFamily="34" charset="0"/>
                      </a:endParaRPr>
                    </a:p>
                  </a:txBody>
                  <a:tcPr/>
                </a:tc>
              </a:tr>
              <a:tr h="467037">
                <a:tc>
                  <a:txBody>
                    <a:bodyPr/>
                    <a:lstStyle/>
                    <a:p>
                      <a:pPr algn="ctr"/>
                      <a:r>
                        <a:rPr lang="en-US" dirty="0" smtClean="0">
                          <a:solidFill>
                            <a:schemeClr val="tx2">
                              <a:lumMod val="75000"/>
                              <a:lumOff val="25000"/>
                            </a:schemeClr>
                          </a:solidFill>
                          <a:latin typeface="Arial Rounded MT Bold" panose="020F0704030504030204" pitchFamily="34" charset="0"/>
                        </a:rPr>
                        <a:t>2012-13</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62.5%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 64.0%</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62.9%</a:t>
                      </a:r>
                      <a:endParaRPr lang="en-US" dirty="0">
                        <a:solidFill>
                          <a:schemeClr val="tx2">
                            <a:lumMod val="75000"/>
                            <a:lumOff val="25000"/>
                          </a:schemeClr>
                        </a:solidFill>
                        <a:latin typeface="Arial Rounded MT Bold" panose="020F0704030504030204" pitchFamily="34" charset="0"/>
                      </a:endParaRPr>
                    </a:p>
                  </a:txBody>
                  <a:tcPr/>
                </a:tc>
              </a:tr>
              <a:tr h="467037">
                <a:tc>
                  <a:txBody>
                    <a:bodyPr/>
                    <a:lstStyle/>
                    <a:p>
                      <a:pPr algn="ctr"/>
                      <a:r>
                        <a:rPr lang="en-US" dirty="0" smtClean="0">
                          <a:solidFill>
                            <a:schemeClr val="tx2">
                              <a:lumMod val="75000"/>
                              <a:lumOff val="25000"/>
                            </a:schemeClr>
                          </a:solidFill>
                          <a:latin typeface="Arial Rounded MT Bold" panose="020F0704030504030204" pitchFamily="34" charset="0"/>
                        </a:rPr>
                        <a:t>*2013-14</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NA</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60.0% *</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r>
                        <a:rPr lang="en-US" dirty="0" smtClean="0">
                          <a:solidFill>
                            <a:schemeClr val="tx2">
                              <a:lumMod val="75000"/>
                              <a:lumOff val="25000"/>
                            </a:schemeClr>
                          </a:solidFill>
                          <a:latin typeface="Arial Rounded MT Bold" panose="020F0704030504030204" pitchFamily="34" charset="0"/>
                        </a:rPr>
                        <a:t>59.4% *</a:t>
                      </a:r>
                      <a:endParaRPr lang="en-US" dirty="0">
                        <a:solidFill>
                          <a:schemeClr val="tx2">
                            <a:lumMod val="75000"/>
                            <a:lumOff val="25000"/>
                          </a:schemeClr>
                        </a:solidFill>
                        <a:latin typeface="Arial Rounded MT Bold" panose="020F0704030504030204" pitchFamily="34" charset="0"/>
                      </a:endParaRPr>
                    </a:p>
                  </a:txBody>
                  <a:tcPr/>
                </a:tc>
              </a:tr>
            </a:tbl>
          </a:graphicData>
        </a:graphic>
      </p:graphicFrame>
      <p:sp>
        <p:nvSpPr>
          <p:cNvPr id="5" name="TextBox 4"/>
          <p:cNvSpPr txBox="1"/>
          <p:nvPr/>
        </p:nvSpPr>
        <p:spPr>
          <a:xfrm>
            <a:off x="685800" y="5410200"/>
            <a:ext cx="4267200" cy="381000"/>
          </a:xfrm>
          <a:prstGeom prst="rect">
            <a:avLst/>
          </a:prstGeom>
          <a:noFill/>
        </p:spPr>
        <p:txBody>
          <a:bodyPr wrap="square" rtlCol="0">
            <a:spAutoFit/>
          </a:bodyPr>
          <a:lstStyle/>
          <a:p>
            <a:r>
              <a:rPr lang="en-US" dirty="0" smtClean="0"/>
              <a:t>* Based on a 20% sample of students.</a:t>
            </a:r>
            <a:endParaRPr lang="en-US" dirty="0"/>
          </a:p>
        </p:txBody>
      </p:sp>
      <p:sp>
        <p:nvSpPr>
          <p:cNvPr id="6" name="Footer Placeholder 3"/>
          <p:cNvSpPr>
            <a:spLocks noGrp="1"/>
          </p:cNvSpPr>
          <p:nvPr>
            <p:ph type="ftr" sz="quarter" idx="11"/>
          </p:nvPr>
        </p:nvSpPr>
        <p:spPr>
          <a:xfrm>
            <a:off x="264458" y="6275668"/>
            <a:ext cx="4840941" cy="365125"/>
          </a:xfrm>
        </p:spPr>
        <p:txBody>
          <a:bodyPr/>
          <a:lstStyle/>
          <a:p>
            <a:r>
              <a:rPr lang="en-US" smtClean="0"/>
              <a:t>October 6 , 2015</a:t>
            </a:r>
            <a:endParaRPr lang="en-US" dirty="0"/>
          </a:p>
        </p:txBody>
      </p:sp>
      <p:sp>
        <p:nvSpPr>
          <p:cNvPr id="7" name="TextBox 6"/>
          <p:cNvSpPr txBox="1"/>
          <p:nvPr/>
        </p:nvSpPr>
        <p:spPr>
          <a:xfrm>
            <a:off x="8321041" y="6400800"/>
            <a:ext cx="655320" cy="400110"/>
          </a:xfrm>
          <a:prstGeom prst="rect">
            <a:avLst/>
          </a:prstGeom>
          <a:noFill/>
        </p:spPr>
        <p:txBody>
          <a:bodyPr wrap="square" rtlCol="0">
            <a:spAutoFit/>
          </a:bodyPr>
          <a:lstStyle/>
          <a:p>
            <a:r>
              <a:rPr lang="en-US" sz="1200" dirty="0" smtClean="0">
                <a:solidFill>
                  <a:schemeClr val="bg1"/>
                </a:solidFill>
              </a:rPr>
              <a:t> </a:t>
            </a:r>
            <a:fld id="{7F5CE407-6216-4202-80E4-A30DC2F709B2}" type="slidenum">
              <a:rPr lang="en-US" sz="2000">
                <a:solidFill>
                  <a:schemeClr val="bg1"/>
                </a:solidFill>
              </a:rPr>
              <a:pPr/>
              <a:t>21</a:t>
            </a:fld>
            <a:endParaRPr lang="en-US" sz="2000" dirty="0">
              <a:solidFill>
                <a:schemeClr val="bg1"/>
              </a:solidFill>
            </a:endParaRPr>
          </a:p>
        </p:txBody>
      </p:sp>
      <p:sp>
        <p:nvSpPr>
          <p:cNvPr id="8" name="Slide Number Placeholder 7"/>
          <p:cNvSpPr>
            <a:spLocks noGrp="1"/>
          </p:cNvSpPr>
          <p:nvPr>
            <p:ph type="sldNum" sz="quarter" idx="12"/>
          </p:nvPr>
        </p:nvSpPr>
        <p:spPr/>
        <p:txBody>
          <a:bodyPr/>
          <a:lstStyle/>
          <a:p>
            <a:r>
              <a:rPr lang="en-US" sz="1200" dirty="0" smtClean="0"/>
              <a:t> </a:t>
            </a:r>
            <a:endParaRPr lang="en-US" sz="1200" dirty="0"/>
          </a:p>
        </p:txBody>
      </p:sp>
    </p:spTree>
    <p:extLst>
      <p:ext uri="{BB962C8B-B14F-4D97-AF65-F5344CB8AC3E}">
        <p14:creationId xmlns:p14="http://schemas.microsoft.com/office/powerpoint/2010/main" val="666123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Perception Data</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444532"/>
            <a:ext cx="8042276" cy="4831136"/>
          </a:xfrm>
        </p:spPr>
        <p:txBody>
          <a:bodyPr>
            <a:normAutofit fontScale="47500" lnSpcReduction="20000"/>
          </a:bodyPr>
          <a:lstStyle/>
          <a:p>
            <a:pPr marL="0" indent="0">
              <a:buNone/>
            </a:pPr>
            <a:r>
              <a:rPr lang="en-US" sz="3800" b="1" dirty="0" smtClean="0">
                <a:solidFill>
                  <a:schemeClr val="tx2">
                    <a:lumMod val="75000"/>
                    <a:lumOff val="25000"/>
                  </a:schemeClr>
                </a:solidFill>
                <a:latin typeface="Arial Rounded MT Bold" pitchFamily="34" charset="0"/>
              </a:rPr>
              <a:t>Based on the 2014-15 Student Perception Survey Results Grades 4-5 </a:t>
            </a:r>
          </a:p>
          <a:p>
            <a:r>
              <a:rPr lang="en-US" sz="3500" dirty="0" smtClean="0">
                <a:solidFill>
                  <a:schemeClr val="tx2">
                    <a:lumMod val="75000"/>
                    <a:lumOff val="25000"/>
                  </a:schemeClr>
                </a:solidFill>
                <a:latin typeface="Arial Rounded MT Bold" panose="020F0704030504030204" pitchFamily="34" charset="0"/>
              </a:rPr>
              <a:t>64% of students reported that they feel accepted and valued by peers and others in the building, contributing to a positive sense of belonging.  * Canadian norm is 86%.</a:t>
            </a:r>
          </a:p>
          <a:p>
            <a:r>
              <a:rPr lang="en-US" sz="3500" dirty="0" smtClean="0">
                <a:solidFill>
                  <a:schemeClr val="tx2">
                    <a:lumMod val="75000"/>
                    <a:lumOff val="25000"/>
                  </a:schemeClr>
                </a:solidFill>
                <a:latin typeface="Arial Rounded MT Bold" panose="020F0704030504030204" pitchFamily="34" charset="0"/>
              </a:rPr>
              <a:t>71% of students reported that they feel safe attending their school. * Canadian norm is 69%.</a:t>
            </a:r>
          </a:p>
          <a:p>
            <a:r>
              <a:rPr lang="en-US" sz="3500" dirty="0" smtClean="0">
                <a:solidFill>
                  <a:schemeClr val="tx2">
                    <a:lumMod val="75000"/>
                    <a:lumOff val="25000"/>
                  </a:schemeClr>
                </a:solidFill>
                <a:latin typeface="Arial Rounded MT Bold" panose="020F0704030504030204" pitchFamily="34" charset="0"/>
              </a:rPr>
              <a:t>86%  of students reported that they value school outcomes and the importance of education to their future.  * Canadian norm is 96%.</a:t>
            </a:r>
          </a:p>
          <a:p>
            <a:r>
              <a:rPr lang="en-US" sz="3500" dirty="0" smtClean="0">
                <a:solidFill>
                  <a:schemeClr val="tx2">
                    <a:lumMod val="75000"/>
                    <a:lumOff val="25000"/>
                  </a:schemeClr>
                </a:solidFill>
                <a:latin typeface="Arial Rounded MT Bold" panose="020F0704030504030204" pitchFamily="34" charset="0"/>
              </a:rPr>
              <a:t>46% of students reported that they were interested and motivated in their learning.  * Canadian norm is 74%.</a:t>
            </a:r>
          </a:p>
          <a:p>
            <a:pPr marL="0" indent="0">
              <a:buNone/>
            </a:pPr>
            <a:endParaRPr lang="en-US" sz="4000" dirty="0" smtClean="0">
              <a:solidFill>
                <a:schemeClr val="tx2">
                  <a:lumMod val="75000"/>
                  <a:lumOff val="25000"/>
                </a:schemeClr>
              </a:solidFill>
              <a:latin typeface="Arial Rounded MT Bold" panose="020F0704030504030204" pitchFamily="34" charset="0"/>
            </a:endParaRPr>
          </a:p>
          <a:p>
            <a:pPr marL="0" indent="0">
              <a:buNone/>
            </a:pPr>
            <a:r>
              <a:rPr lang="en-US" sz="1600" dirty="0"/>
              <a:t> </a:t>
            </a:r>
            <a:r>
              <a:rPr lang="en-US" sz="3000" dirty="0"/>
              <a:t>For a complete review of the school based Tell Them From Me </a:t>
            </a:r>
            <a:r>
              <a:rPr lang="en-US" sz="3000" dirty="0" smtClean="0"/>
              <a:t>Report </a:t>
            </a:r>
            <a:r>
              <a:rPr lang="en-US" sz="3000" dirty="0"/>
              <a:t>please visit the ASD-W sustainability site at </a:t>
            </a:r>
            <a:r>
              <a:rPr lang="en-US" sz="3000" dirty="0">
                <a:solidFill>
                  <a:schemeClr val="accent6"/>
                </a:solidFill>
              </a:rPr>
              <a:t> </a:t>
            </a:r>
            <a:r>
              <a:rPr lang="en-US" sz="3000" dirty="0" smtClean="0">
                <a:solidFill>
                  <a:schemeClr val="accent6"/>
                </a:solidFill>
                <a:hlinkClick r:id="rId2"/>
              </a:rPr>
              <a:t>www.asd-w.nbed.nb.ca</a:t>
            </a:r>
            <a:r>
              <a:rPr lang="en-US" sz="3000" dirty="0" smtClean="0">
                <a:solidFill>
                  <a:schemeClr val="accent6"/>
                </a:solidFill>
              </a:rPr>
              <a:t> </a:t>
            </a:r>
            <a:r>
              <a:rPr lang="en-US" sz="3000" dirty="0" smtClean="0"/>
              <a:t>and </a:t>
            </a:r>
            <a:r>
              <a:rPr lang="en-US" sz="3000" dirty="0"/>
              <a:t>follow the sustainability links.</a:t>
            </a:r>
            <a:endParaRPr lang="en-CA" sz="3000"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22</a:t>
            </a:fld>
            <a:endParaRPr lang="en-US" sz="2000" dirty="0"/>
          </a:p>
        </p:txBody>
      </p:sp>
    </p:spTree>
    <p:extLst>
      <p:ext uri="{BB962C8B-B14F-4D97-AF65-F5344CB8AC3E}">
        <p14:creationId xmlns:p14="http://schemas.microsoft.com/office/powerpoint/2010/main" val="75909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dirty="0" smtClean="0">
                <a:solidFill>
                  <a:schemeClr val="tx2">
                    <a:lumMod val="75000"/>
                    <a:lumOff val="25000"/>
                  </a:schemeClr>
                </a:solidFill>
                <a:latin typeface="Arial Rounded MT Bold" pitchFamily="34" charset="0"/>
              </a:rPr>
              <a:t>School Benefits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600200"/>
            <a:ext cx="8042276" cy="4675467"/>
          </a:xfrm>
        </p:spPr>
        <p:txBody>
          <a:bodyPr>
            <a:normAutofit fontScale="92500"/>
          </a:bodyPr>
          <a:lstStyle/>
          <a:p>
            <a:endParaRPr lang="en-US" dirty="0" smtClean="0">
              <a:solidFill>
                <a:schemeClr val="tx2">
                  <a:lumMod val="75000"/>
                  <a:lumOff val="25000"/>
                </a:schemeClr>
              </a:solidFill>
            </a:endParaRPr>
          </a:p>
          <a:p>
            <a:pPr lvl="0"/>
            <a:r>
              <a:rPr lang="en-US" dirty="0" smtClean="0">
                <a:solidFill>
                  <a:schemeClr val="tx2">
                    <a:lumMod val="75000"/>
                    <a:lumOff val="25000"/>
                  </a:schemeClr>
                </a:solidFill>
                <a:latin typeface="Arial Rounded MT Bold" panose="020F0704030504030204" pitchFamily="34" charset="0"/>
              </a:rPr>
              <a:t>Strong knowledge of individual students, as well as their strengths and needs .  This results in increased academic </a:t>
            </a:r>
            <a:r>
              <a:rPr lang="en-US" dirty="0">
                <a:solidFill>
                  <a:schemeClr val="tx2">
                    <a:lumMod val="75000"/>
                    <a:lumOff val="25000"/>
                  </a:schemeClr>
                </a:solidFill>
                <a:latin typeface="Arial Rounded MT Bold" panose="020F0704030504030204" pitchFamily="34" charset="0"/>
              </a:rPr>
              <a:t>achievement and fewer student </a:t>
            </a:r>
            <a:r>
              <a:rPr lang="en-US" dirty="0" smtClean="0">
                <a:solidFill>
                  <a:schemeClr val="tx2">
                    <a:lumMod val="75000"/>
                    <a:lumOff val="25000"/>
                  </a:schemeClr>
                </a:solidFill>
                <a:latin typeface="Arial Rounded MT Bold" panose="020F0704030504030204" pitchFamily="34" charset="0"/>
              </a:rPr>
              <a:t>behaviors.</a:t>
            </a:r>
            <a:endParaRPr lang="en-US" dirty="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All students are active participants in school wide initiatives. </a:t>
            </a:r>
          </a:p>
          <a:p>
            <a:r>
              <a:rPr lang="en-US" dirty="0" smtClean="0">
                <a:solidFill>
                  <a:schemeClr val="tx2">
                    <a:lumMod val="75000"/>
                    <a:lumOff val="25000"/>
                  </a:schemeClr>
                </a:solidFill>
                <a:latin typeface="Arial Rounded MT Bold" panose="020F0704030504030204" pitchFamily="34" charset="0"/>
              </a:rPr>
              <a:t>Smaller class settings create the opportunity for staff to provide one on one attention more readily.</a:t>
            </a:r>
          </a:p>
          <a:p>
            <a:r>
              <a:rPr lang="en-US" dirty="0" smtClean="0">
                <a:solidFill>
                  <a:schemeClr val="tx2">
                    <a:lumMod val="75000"/>
                    <a:lumOff val="25000"/>
                  </a:schemeClr>
                </a:solidFill>
                <a:latin typeface="Arial Rounded MT Bold" panose="020F0704030504030204" pitchFamily="34" charset="0"/>
              </a:rPr>
              <a:t>Culture of collaboration is established among all staff.</a:t>
            </a:r>
            <a:endParaRPr lang="en-CA" dirty="0">
              <a:solidFill>
                <a:schemeClr val="tx2">
                  <a:lumMod val="75000"/>
                  <a:lumOff val="25000"/>
                </a:schemeClr>
              </a:solidFill>
              <a:latin typeface="Arial Rounded MT Bold" panose="020F0704030504030204"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23</a:t>
            </a:fld>
            <a:endParaRPr lang="en-US" sz="2000" dirty="0"/>
          </a:p>
        </p:txBody>
      </p:sp>
    </p:spTree>
    <p:extLst>
      <p:ext uri="{BB962C8B-B14F-4D97-AF65-F5344CB8AC3E}">
        <p14:creationId xmlns:p14="http://schemas.microsoft.com/office/powerpoint/2010/main" val="726109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dirty="0" smtClean="0">
                <a:solidFill>
                  <a:schemeClr val="tx2">
                    <a:lumMod val="75000"/>
                    <a:lumOff val="25000"/>
                  </a:schemeClr>
                </a:solidFill>
                <a:latin typeface="Arial Rounded MT Bold" pitchFamily="34" charset="0"/>
              </a:rPr>
              <a:t>School Challenges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lvl="0"/>
            <a:endParaRPr lang="en-US" dirty="0" smtClean="0">
              <a:solidFill>
                <a:schemeClr val="tx2">
                  <a:lumMod val="75000"/>
                  <a:lumOff val="25000"/>
                </a:schemeClr>
              </a:solidFill>
              <a:latin typeface="Arial Rounded MT Bold" panose="020F0704030504030204" pitchFamily="34" charset="0"/>
            </a:endParaRPr>
          </a:p>
          <a:p>
            <a:pPr lvl="0"/>
            <a:r>
              <a:rPr lang="en-US" dirty="0" smtClean="0">
                <a:solidFill>
                  <a:schemeClr val="tx2">
                    <a:lumMod val="75000"/>
                    <a:lumOff val="25000"/>
                  </a:schemeClr>
                </a:solidFill>
                <a:latin typeface="Arial Rounded MT Bold" panose="020F0704030504030204" pitchFamily="34" charset="0"/>
              </a:rPr>
              <a:t>Funding for educational staff is based on student enrolment.  A smaller staff requires added supervision to individual work loads.    </a:t>
            </a:r>
          </a:p>
          <a:p>
            <a:pPr lvl="0"/>
            <a:r>
              <a:rPr lang="en-US" dirty="0" smtClean="0">
                <a:solidFill>
                  <a:schemeClr val="tx2">
                    <a:lumMod val="75000"/>
                    <a:lumOff val="25000"/>
                  </a:schemeClr>
                </a:solidFill>
                <a:latin typeface="Arial Rounded MT Bold" panose="020F0704030504030204" pitchFamily="34" charset="0"/>
              </a:rPr>
              <a:t>Funding </a:t>
            </a:r>
            <a:r>
              <a:rPr lang="en-US" dirty="0">
                <a:solidFill>
                  <a:schemeClr val="tx2">
                    <a:lumMod val="75000"/>
                    <a:lumOff val="25000"/>
                  </a:schemeClr>
                </a:solidFill>
                <a:latin typeface="Arial Rounded MT Bold" panose="020F0704030504030204" pitchFamily="34" charset="0"/>
              </a:rPr>
              <a:t>for extra curricular activities is determined by student </a:t>
            </a:r>
            <a:r>
              <a:rPr lang="en-US" dirty="0" smtClean="0">
                <a:solidFill>
                  <a:schemeClr val="tx2">
                    <a:lumMod val="75000"/>
                    <a:lumOff val="25000"/>
                  </a:schemeClr>
                </a:solidFill>
                <a:latin typeface="Arial Rounded MT Bold" panose="020F0704030504030204" pitchFamily="34" charset="0"/>
              </a:rPr>
              <a:t>enrolment.  Schools are required to fundraise in order to support the activities it hosts in </a:t>
            </a:r>
            <a:r>
              <a:rPr lang="en-US" dirty="0">
                <a:solidFill>
                  <a:schemeClr val="tx2">
                    <a:lumMod val="75000"/>
                    <a:lumOff val="25000"/>
                  </a:schemeClr>
                </a:solidFill>
                <a:latin typeface="Arial Rounded MT Bold" panose="020F0704030504030204" pitchFamily="34" charset="0"/>
              </a:rPr>
              <a:t>support of educational </a:t>
            </a:r>
            <a:r>
              <a:rPr lang="en-US" dirty="0" smtClean="0">
                <a:solidFill>
                  <a:schemeClr val="tx2">
                    <a:lumMod val="75000"/>
                    <a:lumOff val="25000"/>
                  </a:schemeClr>
                </a:solidFill>
                <a:latin typeface="Arial Rounded MT Bold" panose="020F0704030504030204" pitchFamily="34" charset="0"/>
              </a:rPr>
              <a:t>experiences.  </a:t>
            </a:r>
          </a:p>
          <a:p>
            <a:pPr marL="0" lvl="0" indent="0">
              <a:buNone/>
            </a:pPr>
            <a:r>
              <a:rPr lang="en-US" dirty="0" smtClean="0">
                <a:solidFill>
                  <a:schemeClr val="tx2">
                    <a:lumMod val="75000"/>
                    <a:lumOff val="25000"/>
                  </a:schemeClr>
                </a:solidFill>
                <a:latin typeface="Arial Rounded MT Bold" panose="020F0704030504030204" pitchFamily="34" charset="0"/>
              </a:rPr>
              <a:t> </a:t>
            </a:r>
            <a:endParaRPr lang="en-US" dirty="0">
              <a:solidFill>
                <a:schemeClr val="tx2">
                  <a:lumMod val="75000"/>
                  <a:lumOff val="25000"/>
                </a:schemeClr>
              </a:solidFill>
              <a:latin typeface="Arial Rounded MT Bold" panose="020F0704030504030204" pitchFamily="34" charset="0"/>
            </a:endParaRPr>
          </a:p>
          <a:p>
            <a:pPr marL="0" indent="0">
              <a:buNone/>
            </a:pPr>
            <a:endParaRPr lang="en-CA"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24</a:t>
            </a:fld>
            <a:endParaRPr lang="en-US" sz="2000" dirty="0"/>
          </a:p>
        </p:txBody>
      </p:sp>
    </p:spTree>
    <p:extLst>
      <p:ext uri="{BB962C8B-B14F-4D97-AF65-F5344CB8AC3E}">
        <p14:creationId xmlns:p14="http://schemas.microsoft.com/office/powerpoint/2010/main" val="4032795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107576"/>
            <a:ext cx="8757876" cy="934146"/>
          </a:xfrm>
        </p:spPr>
        <p:txBody>
          <a:bodyPr/>
          <a:lstStyle/>
          <a:p>
            <a:r>
              <a:rPr lang="en-US" sz="2800" b="1" dirty="0" smtClean="0">
                <a:solidFill>
                  <a:schemeClr val="tx2">
                    <a:lumMod val="75000"/>
                    <a:lumOff val="25000"/>
                  </a:schemeClr>
                </a:solidFill>
                <a:latin typeface="Arial Rounded MT Bold" pitchFamily="34" charset="0"/>
              </a:rPr>
              <a:t>Millville Elementary School (MES)</a:t>
            </a:r>
            <a:br>
              <a:rPr lang="en-US" sz="2800" b="1" dirty="0" smtClean="0">
                <a:solidFill>
                  <a:schemeClr val="tx2">
                    <a:lumMod val="75000"/>
                    <a:lumOff val="25000"/>
                  </a:schemeClr>
                </a:solidFill>
                <a:latin typeface="Arial Rounded MT Bold" pitchFamily="34" charset="0"/>
              </a:rPr>
            </a:br>
            <a:r>
              <a:rPr lang="en-US" sz="2800" b="1" dirty="0" smtClean="0">
                <a:solidFill>
                  <a:schemeClr val="tx2">
                    <a:lumMod val="75000"/>
                    <a:lumOff val="25000"/>
                  </a:schemeClr>
                </a:solidFill>
                <a:latin typeface="Arial Rounded MT Bold" pitchFamily="34" charset="0"/>
              </a:rPr>
              <a:t>Facility General Information</a:t>
            </a:r>
            <a:endParaRPr lang="en-CA" sz="2800" b="1" dirty="0">
              <a:solidFill>
                <a:schemeClr val="tx2">
                  <a:lumMod val="75000"/>
                  <a:lumOff val="25000"/>
                </a:schemeClr>
              </a:solidFill>
            </a:endParaRPr>
          </a:p>
        </p:txBody>
      </p:sp>
      <p:sp>
        <p:nvSpPr>
          <p:cNvPr id="3" name="Content Placeholder 2"/>
          <p:cNvSpPr>
            <a:spLocks noGrp="1"/>
          </p:cNvSpPr>
          <p:nvPr>
            <p:ph idx="1"/>
          </p:nvPr>
        </p:nvSpPr>
        <p:spPr>
          <a:xfrm>
            <a:off x="549275" y="1215342"/>
            <a:ext cx="8042276" cy="5060326"/>
          </a:xfrm>
        </p:spPr>
        <p:txBody>
          <a:bodyPr>
            <a:normAutofit/>
          </a:bodyPr>
          <a:lstStyle/>
          <a:p>
            <a:endParaRPr lang="en-US" dirty="0" smtClean="0">
              <a:solidFill>
                <a:schemeClr val="tx2">
                  <a:lumMod val="75000"/>
                  <a:lumOff val="25000"/>
                </a:schemeClr>
              </a:solidFill>
              <a:latin typeface="Arial Rounded MT Bold" pitchFamily="34" charset="0"/>
            </a:endParaRPr>
          </a:p>
          <a:p>
            <a:r>
              <a:rPr lang="en-US" dirty="0" smtClean="0">
                <a:solidFill>
                  <a:schemeClr val="tx2">
                    <a:lumMod val="75000"/>
                    <a:lumOff val="25000"/>
                  </a:schemeClr>
                </a:solidFill>
                <a:latin typeface="Arial Rounded MT Bold" pitchFamily="34" charset="0"/>
              </a:rPr>
              <a:t>The </a:t>
            </a:r>
            <a:r>
              <a:rPr lang="en-US" dirty="0">
                <a:solidFill>
                  <a:schemeClr val="tx2">
                    <a:lumMod val="75000"/>
                    <a:lumOff val="25000"/>
                  </a:schemeClr>
                </a:solidFill>
                <a:latin typeface="Arial Rounded MT Bold" panose="020F0704030504030204" pitchFamily="34" charset="0"/>
              </a:rPr>
              <a:t>school was constructed with 4</a:t>
            </a:r>
            <a:r>
              <a:rPr lang="en-US" dirty="0" smtClean="0">
                <a:solidFill>
                  <a:schemeClr val="tx2">
                    <a:lumMod val="75000"/>
                    <a:lumOff val="25000"/>
                  </a:schemeClr>
                </a:solidFill>
                <a:latin typeface="Arial Rounded MT Bold" panose="020F0704030504030204" pitchFamily="34" charset="0"/>
              </a:rPr>
              <a:t> classrooms.</a:t>
            </a:r>
            <a:endParaRPr lang="en-US" dirty="0">
              <a:solidFill>
                <a:schemeClr val="tx2">
                  <a:lumMod val="75000"/>
                  <a:lumOff val="25000"/>
                </a:schemeClr>
              </a:solidFill>
              <a:latin typeface="Arial Rounded MT Bold" panose="020F0704030504030204" pitchFamily="34" charset="0"/>
            </a:endParaRPr>
          </a:p>
          <a:p>
            <a:r>
              <a:rPr lang="en-US" sz="2400" dirty="0" smtClean="0">
                <a:solidFill>
                  <a:schemeClr val="tx2">
                    <a:lumMod val="75000"/>
                    <a:lumOff val="25000"/>
                  </a:schemeClr>
                </a:solidFill>
                <a:latin typeface="Arial Rounded MT Bold" panose="020F0704030504030204" pitchFamily="34" charset="0"/>
              </a:rPr>
              <a:t>Corridor </a:t>
            </a:r>
            <a:r>
              <a:rPr lang="en-US" sz="2400" dirty="0">
                <a:solidFill>
                  <a:schemeClr val="tx2">
                    <a:lumMod val="75000"/>
                    <a:lumOff val="25000"/>
                  </a:schemeClr>
                </a:solidFill>
                <a:latin typeface="Arial Rounded MT Bold" panose="020F0704030504030204" pitchFamily="34" charset="0"/>
              </a:rPr>
              <a:t>and classroom walls are </a:t>
            </a:r>
            <a:r>
              <a:rPr lang="en-US" sz="2400" dirty="0" smtClean="0">
                <a:solidFill>
                  <a:schemeClr val="tx2">
                    <a:lumMod val="75000"/>
                    <a:lumOff val="25000"/>
                  </a:schemeClr>
                </a:solidFill>
                <a:latin typeface="Arial Rounded MT Bold" panose="020F0704030504030204" pitchFamily="34" charset="0"/>
              </a:rPr>
              <a:t>plaster.</a:t>
            </a:r>
          </a:p>
          <a:p>
            <a:r>
              <a:rPr lang="en-US" sz="2400" dirty="0" smtClean="0">
                <a:solidFill>
                  <a:schemeClr val="tx2">
                    <a:lumMod val="75000"/>
                    <a:lumOff val="25000"/>
                  </a:schemeClr>
                </a:solidFill>
                <a:latin typeface="Arial Rounded MT Bold" panose="020F0704030504030204" pitchFamily="34" charset="0"/>
              </a:rPr>
              <a:t>Ceilings </a:t>
            </a:r>
            <a:r>
              <a:rPr lang="en-US" sz="2400" dirty="0">
                <a:solidFill>
                  <a:schemeClr val="tx2">
                    <a:lumMod val="75000"/>
                    <a:lumOff val="25000"/>
                  </a:schemeClr>
                </a:solidFill>
                <a:latin typeface="Arial Rounded MT Bold" panose="020F0704030504030204" pitchFamily="34" charset="0"/>
              </a:rPr>
              <a:t>are original 12” x 12” tiles in good condition</a:t>
            </a:r>
            <a:r>
              <a:rPr lang="en-US" sz="2400" dirty="0" smtClean="0">
                <a:solidFill>
                  <a:schemeClr val="tx2">
                    <a:lumMod val="75000"/>
                    <a:lumOff val="25000"/>
                  </a:schemeClr>
                </a:solidFill>
                <a:latin typeface="Arial Rounded MT Bold" panose="020F0704030504030204" pitchFamily="34" charset="0"/>
              </a:rPr>
              <a:t>.</a:t>
            </a:r>
          </a:p>
          <a:p>
            <a:r>
              <a:rPr lang="en-US" dirty="0">
                <a:solidFill>
                  <a:schemeClr val="tx2">
                    <a:lumMod val="75000"/>
                    <a:lumOff val="25000"/>
                  </a:schemeClr>
                </a:solidFill>
                <a:latin typeface="Arial Rounded MT Bold" panose="020F0704030504030204" pitchFamily="34" charset="0"/>
              </a:rPr>
              <a:t>The building is equipped with appropriate fire alarm system and </a:t>
            </a:r>
            <a:r>
              <a:rPr lang="en-US" dirty="0" smtClean="0">
                <a:solidFill>
                  <a:schemeClr val="tx2">
                    <a:lumMod val="75000"/>
                    <a:lumOff val="25000"/>
                  </a:schemeClr>
                </a:solidFill>
                <a:latin typeface="Arial Rounded MT Bold" panose="020F0704030504030204" pitchFamily="34" charset="0"/>
              </a:rPr>
              <a:t>fire </a:t>
            </a:r>
            <a:r>
              <a:rPr lang="en-US" dirty="0">
                <a:solidFill>
                  <a:schemeClr val="tx2">
                    <a:lumMod val="75000"/>
                    <a:lumOff val="25000"/>
                  </a:schemeClr>
                </a:solidFill>
                <a:latin typeface="Arial Rounded MT Bold" pitchFamily="34" charset="0"/>
              </a:rPr>
              <a:t>extinguishers are located throughout the building.</a:t>
            </a:r>
          </a:p>
          <a:p>
            <a:endParaRPr lang="en-US" dirty="0">
              <a:solidFill>
                <a:schemeClr val="tx2">
                  <a:lumMod val="75000"/>
                  <a:lumOff val="25000"/>
                </a:schemeClr>
              </a:solidFill>
              <a:latin typeface="Arial Rounded MT Bold" pitchFamily="34" charset="0"/>
            </a:endParaRPr>
          </a:p>
          <a:p>
            <a:endParaRPr lang="en-US" sz="2400" dirty="0">
              <a:solidFill>
                <a:schemeClr val="tx2">
                  <a:lumMod val="75000"/>
                  <a:lumOff val="25000"/>
                </a:schemeClr>
              </a:solidFill>
              <a:latin typeface="Arial Rounded MT Bold" pitchFamily="34" charset="0"/>
            </a:endParaRPr>
          </a:p>
          <a:p>
            <a:pPr lvl="1"/>
            <a:endParaRPr lang="en-US" sz="2400" dirty="0">
              <a:solidFill>
                <a:schemeClr val="tx2">
                  <a:lumMod val="75000"/>
                  <a:lumOff val="25000"/>
                </a:schemeClr>
              </a:solidFill>
              <a:latin typeface="Arial Rounded MT Bold" pitchFamily="34" charset="0"/>
            </a:endParaRPr>
          </a:p>
          <a:p>
            <a:pPr lvl="1"/>
            <a:endParaRPr lang="en-US" sz="2400" dirty="0">
              <a:solidFill>
                <a:schemeClr val="tx2">
                  <a:lumMod val="75000"/>
                  <a:lumOff val="25000"/>
                </a:schemeClr>
              </a:solidFill>
              <a:latin typeface="Arial Rounded MT Bold" pitchFamily="34" charset="0"/>
            </a:endParaRPr>
          </a:p>
          <a:p>
            <a:pPr marL="0" indent="0">
              <a:buNone/>
            </a:pPr>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25</a:t>
            </a:fld>
            <a:endParaRPr lang="en-US" sz="2000" dirty="0"/>
          </a:p>
        </p:txBody>
      </p:sp>
    </p:spTree>
    <p:extLst>
      <p:ext uri="{BB962C8B-B14F-4D97-AF65-F5344CB8AC3E}">
        <p14:creationId xmlns:p14="http://schemas.microsoft.com/office/powerpoint/2010/main" val="3622954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r>
              <a:rPr lang="en-US" b="1" dirty="0" smtClean="0">
                <a:latin typeface="Arial Rounded MT Bold" pitchFamily="34" charset="0"/>
              </a:rPr>
              <a:t>MES Bottom Floor</a:t>
            </a:r>
            <a:endParaRPr lang="en-US" b="1"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26</a:t>
            </a:fld>
            <a:endParaRPr lang="en-US" sz="2000" dirty="0"/>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549275" y="1882948"/>
            <a:ext cx="8042275" cy="3777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6231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MES Top Floor</a:t>
            </a:r>
            <a:endParaRPr lang="en-US" b="1"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27</a:t>
            </a:fld>
            <a:endParaRPr lang="en-US" sz="2000" dirty="0"/>
          </a:p>
        </p:txBody>
      </p:sp>
      <p:pic>
        <p:nvPicPr>
          <p:cNvPr id="2050"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612413" y="2010270"/>
            <a:ext cx="8042275" cy="3777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0337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2">
                    <a:lumMod val="75000"/>
                    <a:lumOff val="25000"/>
                  </a:schemeClr>
                </a:solidFill>
                <a:latin typeface="Arial Rounded MT Bold" pitchFamily="34" charset="0"/>
              </a:rPr>
              <a:t>MES Building </a:t>
            </a:r>
            <a:r>
              <a:rPr lang="en-US" sz="4800" b="1" dirty="0">
                <a:solidFill>
                  <a:schemeClr val="tx2">
                    <a:lumMod val="75000"/>
                    <a:lumOff val="25000"/>
                  </a:schemeClr>
                </a:solidFill>
                <a:latin typeface="Arial Rounded MT Bold" pitchFamily="34" charset="0"/>
              </a:rPr>
              <a:t>Summary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endParaRPr lang="en-US" dirty="0" smtClean="0">
              <a:solidFill>
                <a:schemeClr val="tx2">
                  <a:lumMod val="75000"/>
                  <a:lumOff val="25000"/>
                </a:schemeClr>
              </a:solidFill>
              <a:latin typeface="Arial Rounded MT Bold" pitchFamily="34" charset="0"/>
            </a:endParaRPr>
          </a:p>
          <a:p>
            <a:r>
              <a:rPr lang="en-US" sz="2800" dirty="0" smtClean="0">
                <a:solidFill>
                  <a:schemeClr val="tx2">
                    <a:lumMod val="75000"/>
                    <a:lumOff val="25000"/>
                  </a:schemeClr>
                </a:solidFill>
                <a:latin typeface="Arial Rounded MT Bold" panose="020F0704030504030204" pitchFamily="34" charset="0"/>
              </a:rPr>
              <a:t>Constructed </a:t>
            </a:r>
            <a:r>
              <a:rPr lang="en-US" sz="2800" dirty="0">
                <a:solidFill>
                  <a:schemeClr val="tx2">
                    <a:lumMod val="75000"/>
                    <a:lumOff val="25000"/>
                  </a:schemeClr>
                </a:solidFill>
                <a:latin typeface="Arial Rounded MT Bold" panose="020F0704030504030204" pitchFamily="34" charset="0"/>
              </a:rPr>
              <a:t>in </a:t>
            </a:r>
            <a:r>
              <a:rPr lang="en-US" sz="2800" dirty="0" smtClean="0">
                <a:solidFill>
                  <a:schemeClr val="tx2">
                    <a:lumMod val="75000"/>
                    <a:lumOff val="25000"/>
                  </a:schemeClr>
                </a:solidFill>
                <a:latin typeface="Arial Rounded MT Bold" panose="020F0704030504030204" pitchFamily="34" charset="0"/>
              </a:rPr>
              <a:t>1949. </a:t>
            </a:r>
            <a:endParaRPr lang="en-US" sz="2800" dirty="0">
              <a:solidFill>
                <a:schemeClr val="tx2">
                  <a:lumMod val="75000"/>
                  <a:lumOff val="25000"/>
                </a:schemeClr>
              </a:solidFill>
              <a:latin typeface="Arial Rounded MT Bold" panose="020F0704030504030204" pitchFamily="34" charset="0"/>
            </a:endParaRPr>
          </a:p>
          <a:p>
            <a:r>
              <a:rPr lang="en-US" sz="2800" b="1" dirty="0">
                <a:solidFill>
                  <a:schemeClr val="tx2">
                    <a:lumMod val="75000"/>
                    <a:lumOff val="25000"/>
                  </a:schemeClr>
                </a:solidFill>
                <a:latin typeface="Arial Rounded MT Bold" panose="020F0704030504030204" pitchFamily="34" charset="0"/>
              </a:rPr>
              <a:t>Renovations have included</a:t>
            </a:r>
            <a:r>
              <a:rPr lang="en-US" sz="2800" b="1" dirty="0" smtClean="0">
                <a:solidFill>
                  <a:schemeClr val="tx2">
                    <a:lumMod val="75000"/>
                    <a:lumOff val="25000"/>
                  </a:schemeClr>
                </a:solidFill>
                <a:latin typeface="Arial Rounded MT Bold" panose="020F0704030504030204" pitchFamily="34" charset="0"/>
              </a:rPr>
              <a:t>:</a:t>
            </a:r>
            <a:endParaRPr lang="en-US" sz="2800" b="1" dirty="0">
              <a:solidFill>
                <a:schemeClr val="tx2">
                  <a:lumMod val="75000"/>
                  <a:lumOff val="25000"/>
                </a:schemeClr>
              </a:solidFill>
              <a:latin typeface="Arial Rounded MT Bold" panose="020F0704030504030204" pitchFamily="34" charset="0"/>
            </a:endParaRPr>
          </a:p>
          <a:p>
            <a:pPr marL="514350" indent="-514350">
              <a:buFont typeface="+mj-lt"/>
              <a:buAutoNum type="romanLcPeriod"/>
            </a:pPr>
            <a:r>
              <a:rPr lang="en-US" sz="2800" dirty="0" smtClean="0">
                <a:solidFill>
                  <a:schemeClr val="tx2">
                    <a:lumMod val="75000"/>
                    <a:lumOff val="25000"/>
                  </a:schemeClr>
                </a:solidFill>
                <a:latin typeface="Arial Rounded MT Bold" panose="020F0704030504030204" pitchFamily="34" charset="0"/>
              </a:rPr>
              <a:t> Oil fired boiler installed in 1998.</a:t>
            </a:r>
            <a:endParaRPr lang="en-US" sz="2800" dirty="0">
              <a:solidFill>
                <a:schemeClr val="tx2">
                  <a:lumMod val="75000"/>
                  <a:lumOff val="25000"/>
                </a:schemeClr>
              </a:solidFill>
              <a:latin typeface="Arial Rounded MT Bold" panose="020F0704030504030204" pitchFamily="34" charset="0"/>
            </a:endParaRPr>
          </a:p>
          <a:p>
            <a:pPr marL="514350" indent="-514350">
              <a:buFont typeface="+mj-lt"/>
              <a:buAutoNum type="romanLcPeriod"/>
            </a:pPr>
            <a:r>
              <a:rPr lang="en-US" sz="2800" dirty="0" smtClean="0">
                <a:solidFill>
                  <a:schemeClr val="tx2">
                    <a:lumMod val="75000"/>
                    <a:lumOff val="25000"/>
                  </a:schemeClr>
                </a:solidFill>
                <a:latin typeface="Arial Rounded MT Bold" panose="020F0704030504030204" pitchFamily="34" charset="0"/>
              </a:rPr>
              <a:t>Original windows </a:t>
            </a:r>
            <a:r>
              <a:rPr lang="en-US" sz="2800" dirty="0">
                <a:solidFill>
                  <a:schemeClr val="tx2">
                    <a:lumMod val="75000"/>
                    <a:lumOff val="25000"/>
                  </a:schemeClr>
                </a:solidFill>
                <a:latin typeface="Arial Rounded MT Bold" panose="020F0704030504030204" pitchFamily="34" charset="0"/>
              </a:rPr>
              <a:t>are in </a:t>
            </a:r>
            <a:r>
              <a:rPr lang="en-US" sz="2800" dirty="0" smtClean="0">
                <a:solidFill>
                  <a:schemeClr val="tx2">
                    <a:lumMod val="75000"/>
                    <a:lumOff val="25000"/>
                  </a:schemeClr>
                </a:solidFill>
                <a:latin typeface="Arial Rounded MT Bold" panose="020F0704030504030204" pitchFamily="34" charset="0"/>
              </a:rPr>
              <a:t>poor condition. Some of the windows  were replaced in 2003, and 2005</a:t>
            </a:r>
            <a:r>
              <a:rPr lang="en-US" sz="2800" dirty="0">
                <a:solidFill>
                  <a:schemeClr val="tx2">
                    <a:lumMod val="75000"/>
                    <a:lumOff val="25000"/>
                  </a:schemeClr>
                </a:solidFill>
                <a:latin typeface="Arial Rounded MT Bold" panose="020F0704030504030204" pitchFamily="34" charset="0"/>
              </a:rPr>
              <a:t>.</a:t>
            </a:r>
          </a:p>
          <a:p>
            <a:endParaRPr lang="en-CA"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28</a:t>
            </a:fld>
            <a:endParaRPr lang="en-US" sz="2000" dirty="0"/>
          </a:p>
        </p:txBody>
      </p:sp>
    </p:spTree>
    <p:extLst>
      <p:ext uri="{BB962C8B-B14F-4D97-AF65-F5344CB8AC3E}">
        <p14:creationId xmlns:p14="http://schemas.microsoft.com/office/powerpoint/2010/main" val="9786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6272"/>
          </a:xfrm>
        </p:spPr>
        <p:txBody>
          <a:bodyPr/>
          <a:lstStyle/>
          <a:p>
            <a:r>
              <a:rPr lang="en-CA" b="1" dirty="0" smtClean="0">
                <a:solidFill>
                  <a:schemeClr val="tx2">
                    <a:lumMod val="75000"/>
                    <a:lumOff val="25000"/>
                  </a:schemeClr>
                </a:solidFill>
              </a:rPr>
              <a:t>MES Building Systems</a:t>
            </a:r>
            <a:endParaRPr lang="en-CA" b="1" dirty="0">
              <a:solidFill>
                <a:schemeClr val="tx2">
                  <a:lumMod val="75000"/>
                  <a:lumOff val="25000"/>
                </a:schemeClr>
              </a:solidFill>
            </a:endParaRPr>
          </a:p>
        </p:txBody>
      </p:sp>
      <p:sp>
        <p:nvSpPr>
          <p:cNvPr id="3" name="Content Placeholder 2"/>
          <p:cNvSpPr>
            <a:spLocks noGrp="1"/>
          </p:cNvSpPr>
          <p:nvPr>
            <p:ph idx="1"/>
          </p:nvPr>
        </p:nvSpPr>
        <p:spPr>
          <a:xfrm>
            <a:off x="549275" y="1088019"/>
            <a:ext cx="8042276" cy="5552773"/>
          </a:xfrm>
        </p:spPr>
        <p:txBody>
          <a:bodyPr>
            <a:normAutofit/>
          </a:bodyPr>
          <a:lstStyle/>
          <a:p>
            <a:endParaRPr lang="en-US" sz="3200" dirty="0" smtClean="0">
              <a:solidFill>
                <a:schemeClr val="tx2">
                  <a:lumMod val="75000"/>
                  <a:lumOff val="25000"/>
                </a:schemeClr>
              </a:solidFill>
              <a:latin typeface="Arial Rounded MT Bold" pitchFamily="34" charset="0"/>
            </a:endParaRPr>
          </a:p>
          <a:p>
            <a:r>
              <a:rPr lang="en-US" sz="3200" dirty="0" smtClean="0">
                <a:solidFill>
                  <a:schemeClr val="tx2">
                    <a:lumMod val="75000"/>
                    <a:lumOff val="25000"/>
                  </a:schemeClr>
                </a:solidFill>
                <a:latin typeface="Arial Rounded MT Bold" pitchFamily="34" charset="0"/>
              </a:rPr>
              <a:t>Electrical </a:t>
            </a:r>
            <a:r>
              <a:rPr lang="en-US" sz="3200" dirty="0">
                <a:solidFill>
                  <a:schemeClr val="tx2">
                    <a:lumMod val="75000"/>
                    <a:lumOff val="25000"/>
                  </a:schemeClr>
                </a:solidFill>
                <a:latin typeface="Arial Rounded MT Bold" panose="020F0704030504030204" pitchFamily="34" charset="0"/>
              </a:rPr>
              <a:t>entrance is 200 amps, 120/240 volt and in good condition, with no additional capacity for more circuits.</a:t>
            </a:r>
          </a:p>
          <a:p>
            <a:r>
              <a:rPr lang="en-US" sz="3200" dirty="0">
                <a:solidFill>
                  <a:schemeClr val="tx2">
                    <a:lumMod val="75000"/>
                    <a:lumOff val="25000"/>
                  </a:schemeClr>
                </a:solidFill>
                <a:latin typeface="Arial Rounded MT Bold" panose="020F0704030504030204" pitchFamily="34" charset="0"/>
              </a:rPr>
              <a:t>Interior lighting is fluorescent </a:t>
            </a:r>
            <a:r>
              <a:rPr lang="en-US" sz="3200" dirty="0" smtClean="0">
                <a:solidFill>
                  <a:schemeClr val="tx2">
                    <a:lumMod val="75000"/>
                    <a:lumOff val="25000"/>
                  </a:schemeClr>
                </a:solidFill>
                <a:latin typeface="Arial Rounded MT Bold" panose="020F0704030504030204" pitchFamily="34" charset="0"/>
              </a:rPr>
              <a:t>and in </a:t>
            </a:r>
            <a:r>
              <a:rPr lang="en-US" sz="3200" dirty="0">
                <a:solidFill>
                  <a:schemeClr val="tx2">
                    <a:lumMod val="75000"/>
                    <a:lumOff val="25000"/>
                  </a:schemeClr>
                </a:solidFill>
                <a:latin typeface="Arial Rounded MT Bold" panose="020F0704030504030204" pitchFamily="34" charset="0"/>
              </a:rPr>
              <a:t>fair condition.</a:t>
            </a:r>
          </a:p>
          <a:p>
            <a:r>
              <a:rPr lang="en-US" sz="3200" dirty="0" smtClean="0">
                <a:solidFill>
                  <a:schemeClr val="tx2">
                    <a:lumMod val="75000"/>
                    <a:lumOff val="25000"/>
                  </a:schemeClr>
                </a:solidFill>
                <a:latin typeface="Arial Rounded MT Bold" panose="020F0704030504030204" pitchFamily="34" charset="0"/>
              </a:rPr>
              <a:t>The building has a Public Address system.</a:t>
            </a:r>
          </a:p>
          <a:p>
            <a:pPr marL="0" indent="0">
              <a:buNone/>
            </a:pPr>
            <a:endParaRPr lang="en-US" sz="3200" dirty="0">
              <a:solidFill>
                <a:schemeClr val="tx2">
                  <a:lumMod val="75000"/>
                  <a:lumOff val="25000"/>
                </a:schemeClr>
              </a:solidFill>
              <a:latin typeface="Arial Rounded MT Bold" pitchFamily="34" charset="0"/>
            </a:endParaRPr>
          </a:p>
          <a:p>
            <a:endParaRPr lang="en-US" sz="3200" dirty="0" smtClean="0">
              <a:solidFill>
                <a:schemeClr val="tx2">
                  <a:lumMod val="75000"/>
                  <a:lumOff val="25000"/>
                </a:schemeClr>
              </a:solidFill>
              <a:latin typeface="Arial Rounded MT Bold" pitchFamily="34" charset="0"/>
            </a:endParaRPr>
          </a:p>
          <a:p>
            <a:endParaRPr lang="en-US" sz="3200" dirty="0">
              <a:solidFill>
                <a:schemeClr val="tx2">
                  <a:lumMod val="75000"/>
                  <a:lumOff val="25000"/>
                </a:schemeClr>
              </a:solidFill>
              <a:latin typeface="Arial Rounded MT Bold" pitchFamily="34" charset="0"/>
            </a:endParaRPr>
          </a:p>
          <a:p>
            <a:pPr marL="0" indent="0">
              <a:buNone/>
            </a:pPr>
            <a:endParaRPr lang="en-CA"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29</a:t>
            </a:fld>
            <a:endParaRPr lang="en-US" sz="2000" dirty="0"/>
          </a:p>
        </p:txBody>
      </p:sp>
    </p:spTree>
    <p:extLst>
      <p:ext uri="{BB962C8B-B14F-4D97-AF65-F5344CB8AC3E}">
        <p14:creationId xmlns:p14="http://schemas.microsoft.com/office/powerpoint/2010/main" val="358711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Provincial Policy 409:  Multi-year School Infrastructure Planning</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62500" lnSpcReduction="20000"/>
          </a:bodyPr>
          <a:lstStyle/>
          <a:p>
            <a:pPr marL="285750" indent="-285750">
              <a:buFont typeface="Arial" pitchFamily="34" charset="0"/>
              <a:buChar char="•"/>
            </a:pPr>
            <a:r>
              <a:rPr lang="en-US" dirty="0">
                <a:solidFill>
                  <a:schemeClr val="tx2">
                    <a:lumMod val="75000"/>
                    <a:lumOff val="25000"/>
                  </a:schemeClr>
                </a:solidFill>
                <a:latin typeface="Arial Rounded MT Bold" panose="020F0704030504030204" pitchFamily="34" charset="0"/>
              </a:rPr>
              <a:t>Outlines a number of responsibilities to do with facilities in our system</a:t>
            </a:r>
          </a:p>
          <a:p>
            <a:pPr marL="285750" indent="-285750">
              <a:buFont typeface="Arial" pitchFamily="34" charset="0"/>
              <a:buChar char="•"/>
            </a:pPr>
            <a:r>
              <a:rPr lang="en-US" dirty="0">
                <a:solidFill>
                  <a:schemeClr val="tx2">
                    <a:lumMod val="75000"/>
                    <a:lumOff val="25000"/>
                  </a:schemeClr>
                </a:solidFill>
                <a:latin typeface="Arial Rounded MT Bold" panose="020F0704030504030204" pitchFamily="34" charset="0"/>
              </a:rPr>
              <a:t>Sections 6.4, 6.5 and 6.6 are relevant for Sustainability Studies</a:t>
            </a:r>
          </a:p>
          <a:p>
            <a:pPr marL="285750" indent="-285750">
              <a:buFont typeface="Arial" pitchFamily="34" charset="0"/>
              <a:buChar char="•"/>
            </a:pPr>
            <a:r>
              <a:rPr lang="en-US" dirty="0">
                <a:solidFill>
                  <a:schemeClr val="tx2">
                    <a:lumMod val="75000"/>
                    <a:lumOff val="25000"/>
                  </a:schemeClr>
                </a:solidFill>
                <a:latin typeface="Arial Rounded MT Bold" panose="020F0704030504030204" pitchFamily="34" charset="0"/>
              </a:rPr>
              <a:t>Three Public Meetings</a:t>
            </a:r>
          </a:p>
          <a:p>
            <a:pPr marL="742950" lvl="1" indent="-285750">
              <a:buFont typeface="Arial" pitchFamily="34" charset="0"/>
              <a:buChar char="•"/>
            </a:pPr>
            <a:r>
              <a:rPr lang="en-US" sz="2000" dirty="0" smtClean="0">
                <a:solidFill>
                  <a:schemeClr val="tx2">
                    <a:lumMod val="75000"/>
                    <a:lumOff val="25000"/>
                  </a:schemeClr>
                </a:solidFill>
                <a:latin typeface="Arial Rounded MT Bold" panose="020F0704030504030204" pitchFamily="34" charset="0"/>
              </a:rPr>
              <a:t>Meeting 1 </a:t>
            </a:r>
            <a:r>
              <a:rPr lang="en-US" sz="2000" dirty="0">
                <a:solidFill>
                  <a:schemeClr val="tx2">
                    <a:lumMod val="75000"/>
                    <a:lumOff val="25000"/>
                  </a:schemeClr>
                </a:solidFill>
                <a:latin typeface="Arial Rounded MT Bold" panose="020F0704030504030204" pitchFamily="34" charset="0"/>
              </a:rPr>
              <a:t>– Presentation of Facts from District regarding </a:t>
            </a:r>
            <a:r>
              <a:rPr lang="en-US" sz="2000" dirty="0" smtClean="0">
                <a:solidFill>
                  <a:schemeClr val="tx2">
                    <a:lumMod val="75000"/>
                    <a:lumOff val="25000"/>
                  </a:schemeClr>
                </a:solidFill>
                <a:latin typeface="Arial Rounded MT Bold" panose="020F0704030504030204" pitchFamily="34" charset="0"/>
              </a:rPr>
              <a:t>School (Policy 409, 6.4.4 )</a:t>
            </a:r>
          </a:p>
          <a:p>
            <a:pPr marL="742950" lvl="1" indent="-285750">
              <a:buFont typeface="Arial" pitchFamily="34" charset="0"/>
              <a:buChar char="•"/>
            </a:pPr>
            <a:r>
              <a:rPr lang="en-US" sz="2000" dirty="0" smtClean="0">
                <a:solidFill>
                  <a:schemeClr val="tx2">
                    <a:lumMod val="75000"/>
                    <a:lumOff val="25000"/>
                  </a:schemeClr>
                </a:solidFill>
                <a:latin typeface="Arial Rounded MT Bold" panose="020F0704030504030204" pitchFamily="34" charset="0"/>
              </a:rPr>
              <a:t>Meeting 2 </a:t>
            </a:r>
            <a:r>
              <a:rPr lang="en-US" sz="2000" dirty="0">
                <a:solidFill>
                  <a:schemeClr val="tx2">
                    <a:lumMod val="75000"/>
                    <a:lumOff val="25000"/>
                  </a:schemeClr>
                </a:solidFill>
                <a:latin typeface="Arial Rounded MT Bold" panose="020F0704030504030204" pitchFamily="34" charset="0"/>
              </a:rPr>
              <a:t>-  Presentation from Stakeholders regarding their thoughts on the sustainability of the school and relevant factors</a:t>
            </a:r>
          </a:p>
          <a:p>
            <a:pPr marL="742950" lvl="1" indent="-285750">
              <a:buFont typeface="Arial" pitchFamily="34" charset="0"/>
              <a:buChar char="•"/>
            </a:pPr>
            <a:r>
              <a:rPr lang="en-US" sz="2000" dirty="0" smtClean="0">
                <a:solidFill>
                  <a:schemeClr val="tx2">
                    <a:lumMod val="75000"/>
                    <a:lumOff val="25000"/>
                  </a:schemeClr>
                </a:solidFill>
                <a:latin typeface="Arial Rounded MT Bold" panose="020F0704030504030204" pitchFamily="34" charset="0"/>
              </a:rPr>
              <a:t>Meeting 3 </a:t>
            </a:r>
            <a:r>
              <a:rPr lang="en-US" sz="2000" dirty="0">
                <a:solidFill>
                  <a:schemeClr val="tx2">
                    <a:lumMod val="75000"/>
                    <a:lumOff val="25000"/>
                  </a:schemeClr>
                </a:solidFill>
                <a:latin typeface="Arial Rounded MT Bold" panose="020F0704030504030204" pitchFamily="34" charset="0"/>
              </a:rPr>
              <a:t>– Final Review of Information by </a:t>
            </a:r>
            <a:r>
              <a:rPr lang="en-US" sz="2000" dirty="0" smtClean="0">
                <a:solidFill>
                  <a:schemeClr val="tx2">
                    <a:lumMod val="75000"/>
                    <a:lumOff val="25000"/>
                  </a:schemeClr>
                </a:solidFill>
                <a:latin typeface="Arial Rounded MT Bold" panose="020F0704030504030204" pitchFamily="34" charset="0"/>
              </a:rPr>
              <a:t>District Education Council (DEC) </a:t>
            </a:r>
            <a:r>
              <a:rPr lang="en-US" sz="2000" dirty="0">
                <a:solidFill>
                  <a:schemeClr val="tx2">
                    <a:lumMod val="75000"/>
                    <a:lumOff val="25000"/>
                  </a:schemeClr>
                </a:solidFill>
                <a:latin typeface="Arial Rounded MT Bold" panose="020F0704030504030204" pitchFamily="34" charset="0"/>
              </a:rPr>
              <a:t>and subsequent motion on next steps</a:t>
            </a:r>
          </a:p>
          <a:p>
            <a:pPr marL="285750" indent="-285750">
              <a:buFont typeface="Arial" pitchFamily="34" charset="0"/>
              <a:buChar char="•"/>
            </a:pPr>
            <a:r>
              <a:rPr lang="en-US" dirty="0">
                <a:solidFill>
                  <a:schemeClr val="tx2">
                    <a:lumMod val="75000"/>
                    <a:lumOff val="25000"/>
                  </a:schemeClr>
                </a:solidFill>
                <a:latin typeface="Arial Rounded MT Bold" panose="020F0704030504030204" pitchFamily="34" charset="0"/>
              </a:rPr>
              <a:t>Not Designed as an “Us-Against-Them” process; public meetings are not designed to facilitate debate between two </a:t>
            </a:r>
            <a:r>
              <a:rPr lang="en-US" dirty="0" smtClean="0">
                <a:solidFill>
                  <a:schemeClr val="tx2">
                    <a:lumMod val="75000"/>
                    <a:lumOff val="25000"/>
                  </a:schemeClr>
                </a:solidFill>
                <a:latin typeface="Arial Rounded MT Bold" panose="020F0704030504030204" pitchFamily="34" charset="0"/>
              </a:rPr>
              <a:t>parties</a:t>
            </a:r>
          </a:p>
          <a:p>
            <a:pPr marL="285750" indent="-285750">
              <a:buFont typeface="Arial" pitchFamily="34" charset="0"/>
              <a:buChar char="•"/>
            </a:pPr>
            <a:r>
              <a:rPr lang="en-US" dirty="0" smtClean="0">
                <a:solidFill>
                  <a:schemeClr val="tx2">
                    <a:lumMod val="75000"/>
                    <a:lumOff val="25000"/>
                  </a:schemeClr>
                </a:solidFill>
                <a:latin typeface="Arial Rounded MT Bold" panose="020F0704030504030204" pitchFamily="34" charset="0"/>
              </a:rPr>
              <a:t>Three Possible Outcomes</a:t>
            </a:r>
          </a:p>
          <a:p>
            <a:pPr marL="622300" lvl="1" indent="-285750">
              <a:buFont typeface="Arial" pitchFamily="34" charset="0"/>
              <a:buChar char="•"/>
            </a:pPr>
            <a:r>
              <a:rPr lang="en-US" dirty="0" smtClean="0">
                <a:solidFill>
                  <a:schemeClr val="tx2">
                    <a:lumMod val="75000"/>
                    <a:lumOff val="25000"/>
                  </a:schemeClr>
                </a:solidFill>
                <a:latin typeface="Arial Rounded MT Bold" panose="020F0704030504030204" pitchFamily="34" charset="0"/>
              </a:rPr>
              <a:t>Status Quo</a:t>
            </a:r>
          </a:p>
          <a:p>
            <a:pPr marL="622300" lvl="1" indent="-285750">
              <a:buFont typeface="Arial" pitchFamily="34" charset="0"/>
              <a:buChar char="•"/>
            </a:pPr>
            <a:r>
              <a:rPr lang="en-US" dirty="0" smtClean="0">
                <a:solidFill>
                  <a:schemeClr val="tx2">
                    <a:lumMod val="75000"/>
                    <a:lumOff val="25000"/>
                  </a:schemeClr>
                </a:solidFill>
                <a:latin typeface="Arial Rounded MT Bold" panose="020F0704030504030204" pitchFamily="34" charset="0"/>
              </a:rPr>
              <a:t>Recommendation to Minister to repair </a:t>
            </a:r>
            <a:r>
              <a:rPr lang="en-US" dirty="0">
                <a:solidFill>
                  <a:schemeClr val="tx2">
                    <a:lumMod val="75000"/>
                    <a:lumOff val="25000"/>
                  </a:schemeClr>
                </a:solidFill>
                <a:latin typeface="Arial Rounded MT Bold" panose="020F0704030504030204" pitchFamily="34" charset="0"/>
              </a:rPr>
              <a:t>the </a:t>
            </a:r>
            <a:r>
              <a:rPr lang="en-US" dirty="0" smtClean="0">
                <a:solidFill>
                  <a:schemeClr val="tx2">
                    <a:lumMod val="75000"/>
                    <a:lumOff val="25000"/>
                  </a:schemeClr>
                </a:solidFill>
                <a:latin typeface="Arial Rounded MT Bold" panose="020F0704030504030204" pitchFamily="34" charset="0"/>
              </a:rPr>
              <a:t>school  </a:t>
            </a:r>
            <a:endParaRPr lang="en-US" dirty="0">
              <a:solidFill>
                <a:schemeClr val="tx2">
                  <a:lumMod val="75000"/>
                  <a:lumOff val="25000"/>
                </a:schemeClr>
              </a:solidFill>
              <a:latin typeface="Arial Rounded MT Bold" panose="020F0704030504030204" pitchFamily="34" charset="0"/>
            </a:endParaRPr>
          </a:p>
          <a:p>
            <a:pPr marL="622300" lvl="1" indent="-285750">
              <a:buFont typeface="Arial" pitchFamily="34" charset="0"/>
              <a:buChar char="•"/>
            </a:pPr>
            <a:r>
              <a:rPr lang="en-US" dirty="0" smtClean="0">
                <a:solidFill>
                  <a:schemeClr val="tx2">
                    <a:lumMod val="75000"/>
                    <a:lumOff val="25000"/>
                  </a:schemeClr>
                </a:solidFill>
                <a:latin typeface="Arial Rounded MT Bold" panose="020F0704030504030204" pitchFamily="34" charset="0"/>
              </a:rPr>
              <a:t>Recommendation to Minister for closure, moving the students elsewhere</a:t>
            </a:r>
            <a:endParaRPr lang="en-CA" dirty="0">
              <a:solidFill>
                <a:schemeClr val="tx2">
                  <a:lumMod val="75000"/>
                  <a:lumOff val="25000"/>
                </a:schemeClr>
              </a:solidFill>
              <a:latin typeface="Arial Rounded MT Bold" panose="020F0704030504030204" pitchFamily="34" charset="0"/>
            </a:endParaRPr>
          </a:p>
        </p:txBody>
      </p:sp>
      <p:sp>
        <p:nvSpPr>
          <p:cNvPr id="8" name="Footer Placeholder 7"/>
          <p:cNvSpPr>
            <a:spLocks noGrp="1"/>
          </p:cNvSpPr>
          <p:nvPr>
            <p:ph type="ftr" sz="quarter" idx="11"/>
          </p:nvPr>
        </p:nvSpPr>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3</a:t>
            </a:fld>
            <a:endParaRPr lang="en-US" sz="2000" dirty="0"/>
          </a:p>
        </p:txBody>
      </p:sp>
    </p:spTree>
    <p:extLst>
      <p:ext uri="{BB962C8B-B14F-4D97-AF65-F5344CB8AC3E}">
        <p14:creationId xmlns:p14="http://schemas.microsoft.com/office/powerpoint/2010/main" val="4200597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2">
                    <a:lumMod val="75000"/>
                    <a:lumOff val="25000"/>
                  </a:schemeClr>
                </a:solidFill>
                <a:latin typeface="Arial Rounded MT Bold" pitchFamily="34" charset="0"/>
              </a:rPr>
              <a:t>MES Building Systems Continued</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endParaRPr lang="en-US" sz="3200" dirty="0" smtClean="0">
              <a:solidFill>
                <a:schemeClr val="tx2">
                  <a:lumMod val="75000"/>
                  <a:lumOff val="25000"/>
                </a:schemeClr>
              </a:solidFill>
              <a:latin typeface="Arial Rounded MT Bold" pitchFamily="34" charset="0"/>
            </a:endParaRPr>
          </a:p>
          <a:p>
            <a:r>
              <a:rPr lang="en-US" sz="3200" dirty="0" smtClean="0">
                <a:solidFill>
                  <a:schemeClr val="tx2">
                    <a:lumMod val="75000"/>
                    <a:lumOff val="25000"/>
                  </a:schemeClr>
                </a:solidFill>
                <a:latin typeface="Arial Rounded MT Bold" pitchFamily="34" charset="0"/>
              </a:rPr>
              <a:t>School is heated by oil fired boilers and a new above ground oil tank has been installed.</a:t>
            </a:r>
          </a:p>
          <a:p>
            <a:r>
              <a:rPr lang="en-US" sz="3200" dirty="0" smtClean="0">
                <a:solidFill>
                  <a:schemeClr val="tx2">
                    <a:lumMod val="75000"/>
                    <a:lumOff val="25000"/>
                  </a:schemeClr>
                </a:solidFill>
                <a:latin typeface="Arial Rounded MT Bold" pitchFamily="34" charset="0"/>
              </a:rPr>
              <a:t>The school is served with well water.</a:t>
            </a:r>
          </a:p>
          <a:p>
            <a:r>
              <a:rPr lang="en-US" sz="3200" dirty="0" smtClean="0">
                <a:solidFill>
                  <a:schemeClr val="tx2">
                    <a:lumMod val="75000"/>
                    <a:lumOff val="25000"/>
                  </a:schemeClr>
                </a:solidFill>
                <a:latin typeface="Arial Rounded MT Bold" pitchFamily="34" charset="0"/>
              </a:rPr>
              <a:t>Attic insulation was added in 2013. </a:t>
            </a:r>
          </a:p>
          <a:p>
            <a:endParaRPr lang="en-US" sz="3200" dirty="0">
              <a:solidFill>
                <a:schemeClr val="tx2">
                  <a:lumMod val="75000"/>
                  <a:lumOff val="25000"/>
                </a:schemeClr>
              </a:solidFill>
            </a:endParaRPr>
          </a:p>
          <a:p>
            <a:endParaRPr lang="en-US" sz="3200" dirty="0" smtClean="0">
              <a:solidFill>
                <a:schemeClr val="tx2">
                  <a:lumMod val="75000"/>
                  <a:lumOff val="25000"/>
                </a:schemeClr>
              </a:solidFill>
              <a:latin typeface="Arial Rounded MT Bold" pitchFamily="34" charset="0"/>
            </a:endParaRPr>
          </a:p>
          <a:p>
            <a:endParaRPr lang="en-US" sz="3200" dirty="0">
              <a:solidFill>
                <a:schemeClr val="tx2">
                  <a:lumMod val="75000"/>
                  <a:lumOff val="25000"/>
                </a:schemeClr>
              </a:solidFill>
              <a:latin typeface="Arial Rounded MT Bold" pitchFamily="34" charset="0"/>
            </a:endParaRPr>
          </a:p>
          <a:p>
            <a:pPr marL="0" indent="0">
              <a:buNone/>
            </a:pPr>
            <a:endParaRPr lang="en-CA"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30</a:t>
            </a:fld>
            <a:endParaRPr lang="en-US" sz="2000" dirty="0"/>
          </a:p>
        </p:txBody>
      </p:sp>
    </p:spTree>
    <p:extLst>
      <p:ext uri="{BB962C8B-B14F-4D97-AF65-F5344CB8AC3E}">
        <p14:creationId xmlns:p14="http://schemas.microsoft.com/office/powerpoint/2010/main" val="16022538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MES Interior</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endParaRPr lang="en-US" sz="3200" dirty="0" smtClean="0">
              <a:solidFill>
                <a:schemeClr val="tx2">
                  <a:lumMod val="75000"/>
                  <a:lumOff val="25000"/>
                </a:schemeClr>
              </a:solidFill>
              <a:latin typeface="Arial Rounded MT Bold" pitchFamily="34" charset="0"/>
            </a:endParaRPr>
          </a:p>
          <a:p>
            <a:r>
              <a:rPr lang="en-US" sz="3200" dirty="0" smtClean="0">
                <a:solidFill>
                  <a:schemeClr val="tx2">
                    <a:lumMod val="75000"/>
                    <a:lumOff val="25000"/>
                  </a:schemeClr>
                </a:solidFill>
                <a:latin typeface="Arial Rounded MT Bold" pitchFamily="34" charset="0"/>
              </a:rPr>
              <a:t>Washrooms </a:t>
            </a:r>
            <a:r>
              <a:rPr lang="en-US" sz="3200" dirty="0">
                <a:solidFill>
                  <a:schemeClr val="tx2">
                    <a:lumMod val="75000"/>
                    <a:lumOff val="25000"/>
                  </a:schemeClr>
                </a:solidFill>
                <a:latin typeface="Arial Rounded MT Bold" panose="020F0704030504030204" pitchFamily="34" charset="0"/>
              </a:rPr>
              <a:t>are found to be in good condition, some fixtures are </a:t>
            </a:r>
            <a:r>
              <a:rPr lang="en-US" sz="3200" dirty="0" smtClean="0">
                <a:solidFill>
                  <a:schemeClr val="tx2">
                    <a:lumMod val="75000"/>
                    <a:lumOff val="25000"/>
                  </a:schemeClr>
                </a:solidFill>
                <a:latin typeface="Arial Rounded MT Bold" panose="020F0704030504030204" pitchFamily="34" charset="0"/>
              </a:rPr>
              <a:t>original.</a:t>
            </a:r>
            <a:endParaRPr lang="en-US" sz="3200" dirty="0">
              <a:solidFill>
                <a:schemeClr val="tx2">
                  <a:lumMod val="75000"/>
                  <a:lumOff val="25000"/>
                </a:schemeClr>
              </a:solidFill>
              <a:latin typeface="Arial Rounded MT Bold" panose="020F0704030504030204" pitchFamily="34" charset="0"/>
            </a:endParaRPr>
          </a:p>
          <a:p>
            <a:r>
              <a:rPr lang="en-US" sz="3200" dirty="0" smtClean="0">
                <a:solidFill>
                  <a:schemeClr val="tx2">
                    <a:lumMod val="75000"/>
                    <a:lumOff val="25000"/>
                  </a:schemeClr>
                </a:solidFill>
                <a:latin typeface="Arial Rounded MT Bold" panose="020F0704030504030204" pitchFamily="34" charset="0"/>
              </a:rPr>
              <a:t>Floors </a:t>
            </a:r>
            <a:r>
              <a:rPr lang="en-US" sz="3200" dirty="0">
                <a:solidFill>
                  <a:schemeClr val="tx2">
                    <a:lumMod val="75000"/>
                    <a:lumOff val="25000"/>
                  </a:schemeClr>
                </a:solidFill>
                <a:latin typeface="Arial Rounded MT Bold" panose="020F0704030504030204" pitchFamily="34" charset="0"/>
              </a:rPr>
              <a:t>are </a:t>
            </a:r>
            <a:r>
              <a:rPr lang="en-US" sz="3200" dirty="0" smtClean="0">
                <a:solidFill>
                  <a:schemeClr val="tx2">
                    <a:lumMod val="75000"/>
                    <a:lumOff val="25000"/>
                  </a:schemeClr>
                </a:solidFill>
                <a:latin typeface="Arial Rounded MT Bold" panose="020F0704030504030204" pitchFamily="34" charset="0"/>
              </a:rPr>
              <a:t>tile in fair to good condition.</a:t>
            </a:r>
          </a:p>
          <a:p>
            <a:pPr marL="0" indent="0">
              <a:buNone/>
            </a:pPr>
            <a:r>
              <a:rPr lang="en-US" sz="3200" dirty="0" smtClean="0">
                <a:solidFill>
                  <a:schemeClr val="tx2">
                    <a:lumMod val="75000"/>
                    <a:lumOff val="25000"/>
                  </a:schemeClr>
                </a:solidFill>
                <a:latin typeface="Arial Rounded MT Bold" panose="020F0704030504030204" pitchFamily="34" charset="0"/>
              </a:rPr>
              <a:t> </a:t>
            </a:r>
            <a:endParaRPr lang="en-CA" dirty="0">
              <a:latin typeface="Arial Rounded MT Bold" panose="020F0704030504030204"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31</a:t>
            </a:fld>
            <a:endParaRPr lang="en-US" sz="2000" dirty="0"/>
          </a:p>
        </p:txBody>
      </p:sp>
    </p:spTree>
    <p:extLst>
      <p:ext uri="{BB962C8B-B14F-4D97-AF65-F5344CB8AC3E}">
        <p14:creationId xmlns:p14="http://schemas.microsoft.com/office/powerpoint/2010/main" val="2702063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2">
                    <a:lumMod val="75000"/>
                    <a:lumOff val="25000"/>
                  </a:schemeClr>
                </a:solidFill>
                <a:latin typeface="Arial Rounded MT Bold" pitchFamily="34" charset="0"/>
              </a:rPr>
              <a:t>MES Exterior</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solidFill>
                <a:schemeClr val="tx2">
                  <a:lumMod val="75000"/>
                  <a:lumOff val="25000"/>
                </a:schemeClr>
              </a:solidFill>
              <a:latin typeface="Arial Rounded MT Bold" pitchFamily="34" charset="0"/>
            </a:endParaRPr>
          </a:p>
          <a:p>
            <a:r>
              <a:rPr lang="en-US" sz="3200" dirty="0">
                <a:solidFill>
                  <a:schemeClr val="tx2">
                    <a:lumMod val="75000"/>
                    <a:lumOff val="25000"/>
                  </a:schemeClr>
                </a:solidFill>
                <a:latin typeface="Arial Rounded MT Bold" panose="020F0704030504030204" pitchFamily="34" charset="0"/>
              </a:rPr>
              <a:t>Exterior doors are in good </a:t>
            </a:r>
            <a:r>
              <a:rPr lang="en-US" sz="3200" dirty="0" smtClean="0">
                <a:solidFill>
                  <a:schemeClr val="tx2">
                    <a:lumMod val="75000"/>
                    <a:lumOff val="25000"/>
                  </a:schemeClr>
                </a:solidFill>
                <a:latin typeface="Arial Rounded MT Bold" panose="020F0704030504030204" pitchFamily="34" charset="0"/>
              </a:rPr>
              <a:t>condition.</a:t>
            </a:r>
            <a:endParaRPr lang="en-US" sz="3200" dirty="0">
              <a:solidFill>
                <a:schemeClr val="tx2">
                  <a:lumMod val="75000"/>
                  <a:lumOff val="25000"/>
                </a:schemeClr>
              </a:solidFill>
              <a:latin typeface="Arial Rounded MT Bold" panose="020F0704030504030204" pitchFamily="34" charset="0"/>
            </a:endParaRPr>
          </a:p>
          <a:p>
            <a:r>
              <a:rPr lang="en-US" sz="3200" dirty="0">
                <a:solidFill>
                  <a:schemeClr val="tx2">
                    <a:lumMod val="75000"/>
                    <a:lumOff val="25000"/>
                  </a:schemeClr>
                </a:solidFill>
                <a:latin typeface="Arial Rounded MT Bold" panose="020F0704030504030204" pitchFamily="34" charset="0"/>
              </a:rPr>
              <a:t>The exterior cladding is </a:t>
            </a:r>
            <a:r>
              <a:rPr lang="en-US" sz="3200" dirty="0" smtClean="0">
                <a:solidFill>
                  <a:schemeClr val="tx2">
                    <a:lumMod val="75000"/>
                    <a:lumOff val="25000"/>
                  </a:schemeClr>
                </a:solidFill>
                <a:latin typeface="Arial Rounded MT Bold" panose="020F0704030504030204" pitchFamily="34" charset="0"/>
              </a:rPr>
              <a:t>hard board siding </a:t>
            </a:r>
            <a:r>
              <a:rPr lang="en-US" sz="3200" dirty="0">
                <a:solidFill>
                  <a:schemeClr val="tx2">
                    <a:lumMod val="75000"/>
                    <a:lumOff val="25000"/>
                  </a:schemeClr>
                </a:solidFill>
                <a:latin typeface="Arial Rounded MT Bold" panose="020F0704030504030204" pitchFamily="34" charset="0"/>
              </a:rPr>
              <a:t>in </a:t>
            </a:r>
            <a:r>
              <a:rPr lang="en-US" sz="3200" dirty="0" smtClean="0">
                <a:solidFill>
                  <a:schemeClr val="tx2">
                    <a:lumMod val="75000"/>
                    <a:lumOff val="25000"/>
                  </a:schemeClr>
                </a:solidFill>
                <a:latin typeface="Arial Rounded MT Bold" panose="020F0704030504030204" pitchFamily="34" charset="0"/>
              </a:rPr>
              <a:t>poor </a:t>
            </a:r>
            <a:r>
              <a:rPr lang="en-US" sz="3200" dirty="0">
                <a:solidFill>
                  <a:schemeClr val="tx2">
                    <a:lumMod val="75000"/>
                    <a:lumOff val="25000"/>
                  </a:schemeClr>
                </a:solidFill>
                <a:latin typeface="Arial Rounded MT Bold" panose="020F0704030504030204" pitchFamily="34" charset="0"/>
              </a:rPr>
              <a:t>condition.</a:t>
            </a:r>
          </a:p>
          <a:p>
            <a:r>
              <a:rPr lang="en-US" sz="3200" dirty="0">
                <a:solidFill>
                  <a:schemeClr val="tx2">
                    <a:lumMod val="75000"/>
                    <a:lumOff val="25000"/>
                  </a:schemeClr>
                </a:solidFill>
                <a:latin typeface="Arial Rounded MT Bold" panose="020F0704030504030204" pitchFamily="34" charset="0"/>
              </a:rPr>
              <a:t> Parking is adequate (gravel in poor condition).</a:t>
            </a:r>
          </a:p>
          <a:p>
            <a:r>
              <a:rPr lang="en-US" sz="3200" dirty="0">
                <a:solidFill>
                  <a:schemeClr val="tx2">
                    <a:lumMod val="75000"/>
                    <a:lumOff val="25000"/>
                  </a:schemeClr>
                </a:solidFill>
                <a:latin typeface="Arial Rounded MT Bold" panose="020F0704030504030204" pitchFamily="34" charset="0"/>
              </a:rPr>
              <a:t>Exterior lighting is present.</a:t>
            </a:r>
          </a:p>
          <a:p>
            <a:endParaRPr lang="en-US" dirty="0">
              <a:latin typeface="Arial Rounded MT Bold" pitchFamily="34" charset="0"/>
            </a:endParaRPr>
          </a:p>
          <a:p>
            <a:endParaRPr lang="en-US"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32</a:t>
            </a:fld>
            <a:endParaRPr lang="en-US" sz="2000" dirty="0"/>
          </a:p>
        </p:txBody>
      </p:sp>
    </p:spTree>
    <p:extLst>
      <p:ext uri="{BB962C8B-B14F-4D97-AF65-F5344CB8AC3E}">
        <p14:creationId xmlns:p14="http://schemas.microsoft.com/office/powerpoint/2010/main" val="7974795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2">
                    <a:lumMod val="75000"/>
                    <a:lumOff val="25000"/>
                  </a:schemeClr>
                </a:solidFill>
                <a:latin typeface="Arial Rounded MT Bold" pitchFamily="34" charset="0"/>
              </a:rPr>
              <a:t>MES Property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endParaRPr lang="en-US" sz="2800" dirty="0" smtClean="0">
              <a:solidFill>
                <a:schemeClr val="tx2">
                  <a:lumMod val="75000"/>
                  <a:lumOff val="25000"/>
                </a:schemeClr>
              </a:solidFill>
            </a:endParaRPr>
          </a:p>
          <a:p>
            <a:r>
              <a:rPr lang="en-US" sz="2800" dirty="0" smtClean="0">
                <a:solidFill>
                  <a:schemeClr val="tx2">
                    <a:lumMod val="75000"/>
                    <a:lumOff val="25000"/>
                  </a:schemeClr>
                </a:solidFill>
                <a:latin typeface="Arial Rounded MT Bold" panose="020F0704030504030204" pitchFamily="34" charset="0"/>
              </a:rPr>
              <a:t>Staff </a:t>
            </a:r>
            <a:r>
              <a:rPr lang="en-US" sz="2800" dirty="0">
                <a:solidFill>
                  <a:schemeClr val="tx2">
                    <a:lumMod val="75000"/>
                    <a:lumOff val="25000"/>
                  </a:schemeClr>
                </a:solidFill>
                <a:latin typeface="Arial Rounded MT Bold" panose="020F0704030504030204" pitchFamily="34" charset="0"/>
              </a:rPr>
              <a:t>and visitors share the school parking </a:t>
            </a:r>
            <a:r>
              <a:rPr lang="en-US" sz="2800" dirty="0" smtClean="0">
                <a:solidFill>
                  <a:schemeClr val="tx2">
                    <a:lumMod val="75000"/>
                    <a:lumOff val="25000"/>
                  </a:schemeClr>
                </a:solidFill>
                <a:latin typeface="Arial Rounded MT Bold" panose="020F0704030504030204" pitchFamily="34" charset="0"/>
              </a:rPr>
              <a:t>lot.</a:t>
            </a:r>
            <a:endParaRPr lang="en-US" sz="2800" dirty="0">
              <a:solidFill>
                <a:schemeClr val="tx2">
                  <a:lumMod val="75000"/>
                  <a:lumOff val="25000"/>
                </a:schemeClr>
              </a:solidFill>
              <a:latin typeface="Arial Rounded MT Bold" panose="020F0704030504030204" pitchFamily="34" charset="0"/>
            </a:endParaRPr>
          </a:p>
          <a:p>
            <a:r>
              <a:rPr lang="en-US" sz="2800" dirty="0">
                <a:solidFill>
                  <a:schemeClr val="tx2">
                    <a:lumMod val="75000"/>
                    <a:lumOff val="25000"/>
                  </a:schemeClr>
                </a:solidFill>
                <a:latin typeface="Arial Rounded MT Bold" panose="020F0704030504030204" pitchFamily="34" charset="0"/>
              </a:rPr>
              <a:t>The </a:t>
            </a:r>
            <a:r>
              <a:rPr lang="en-US" sz="2800" dirty="0" smtClean="0">
                <a:solidFill>
                  <a:schemeClr val="tx2">
                    <a:lumMod val="75000"/>
                    <a:lumOff val="25000"/>
                  </a:schemeClr>
                </a:solidFill>
                <a:latin typeface="Arial Rounded MT Bold" panose="020F0704030504030204" pitchFamily="34" charset="0"/>
              </a:rPr>
              <a:t>driveway is </a:t>
            </a:r>
            <a:r>
              <a:rPr lang="en-US" sz="2800" dirty="0">
                <a:solidFill>
                  <a:schemeClr val="tx2">
                    <a:lumMod val="75000"/>
                    <a:lumOff val="25000"/>
                  </a:schemeClr>
                </a:solidFill>
                <a:latin typeface="Arial Rounded MT Bold" panose="020F0704030504030204" pitchFamily="34" charset="0"/>
              </a:rPr>
              <a:t>shared by the bus loading zone and parent drop </a:t>
            </a:r>
            <a:r>
              <a:rPr lang="en-US" sz="2800" dirty="0" smtClean="0">
                <a:solidFill>
                  <a:schemeClr val="tx2">
                    <a:lumMod val="75000"/>
                    <a:lumOff val="25000"/>
                  </a:schemeClr>
                </a:solidFill>
                <a:latin typeface="Arial Rounded MT Bold" panose="020F0704030504030204" pitchFamily="34" charset="0"/>
              </a:rPr>
              <a:t>off.</a:t>
            </a:r>
          </a:p>
          <a:p>
            <a:r>
              <a:rPr lang="en-US" sz="2800" dirty="0" smtClean="0">
                <a:solidFill>
                  <a:schemeClr val="tx2">
                    <a:lumMod val="75000"/>
                    <a:lumOff val="25000"/>
                  </a:schemeClr>
                </a:solidFill>
                <a:latin typeface="Arial Rounded MT Bold" panose="020F0704030504030204" pitchFamily="34" charset="0"/>
              </a:rPr>
              <a:t> Playground </a:t>
            </a:r>
            <a:r>
              <a:rPr lang="en-US" sz="2800" dirty="0">
                <a:solidFill>
                  <a:schemeClr val="tx2">
                    <a:lumMod val="75000"/>
                    <a:lumOff val="25000"/>
                  </a:schemeClr>
                </a:solidFill>
                <a:latin typeface="Arial Rounded MT Bold" panose="020F0704030504030204" pitchFamily="34" charset="0"/>
              </a:rPr>
              <a:t>has a </a:t>
            </a:r>
            <a:r>
              <a:rPr lang="en-US" sz="2800" dirty="0" smtClean="0">
                <a:solidFill>
                  <a:schemeClr val="tx2">
                    <a:lumMod val="75000"/>
                    <a:lumOff val="25000"/>
                  </a:schemeClr>
                </a:solidFill>
                <a:latin typeface="Arial Rounded MT Bold" panose="020F0704030504030204" pitchFamily="34" charset="0"/>
              </a:rPr>
              <a:t>ball field, new basketball court(2014) and a couple of play structures.</a:t>
            </a:r>
            <a:endParaRPr lang="en-US" sz="2800" dirty="0">
              <a:solidFill>
                <a:schemeClr val="tx2">
                  <a:lumMod val="75000"/>
                  <a:lumOff val="25000"/>
                </a:schemeClr>
              </a:solidFill>
              <a:latin typeface="Arial Rounded MT Bold" panose="020F0704030504030204" pitchFamily="34" charset="0"/>
            </a:endParaRPr>
          </a:p>
          <a:p>
            <a:pPr marL="0" indent="0">
              <a:buNone/>
            </a:pPr>
            <a:endParaRPr lang="en-CA" sz="2800" dirty="0">
              <a:solidFill>
                <a:schemeClr val="tx2">
                  <a:lumMod val="75000"/>
                  <a:lumOff val="25000"/>
                </a:schemeClr>
              </a:solidFill>
              <a:latin typeface="Arial Rounded MT Bold" panose="020F0704030504030204" pitchFamily="34" charset="0"/>
            </a:endParaRP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33</a:t>
            </a:fld>
            <a:endParaRPr lang="en-US" sz="2000" dirty="0"/>
          </a:p>
        </p:txBody>
      </p:sp>
    </p:spTree>
    <p:extLst>
      <p:ext uri="{BB962C8B-B14F-4D97-AF65-F5344CB8AC3E}">
        <p14:creationId xmlns:p14="http://schemas.microsoft.com/office/powerpoint/2010/main" val="3270570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2">
                    <a:lumMod val="75000"/>
                    <a:lumOff val="25000"/>
                  </a:schemeClr>
                </a:solidFill>
                <a:latin typeface="Arial Rounded MT Bold" pitchFamily="34" charset="0"/>
              </a:rPr>
              <a:t>MES Capital </a:t>
            </a:r>
            <a:r>
              <a:rPr lang="en-US" sz="4800" b="1" dirty="0">
                <a:solidFill>
                  <a:schemeClr val="tx2">
                    <a:lumMod val="75000"/>
                    <a:lumOff val="25000"/>
                  </a:schemeClr>
                </a:solidFill>
                <a:latin typeface="Arial Rounded MT Bold" pitchFamily="34" charset="0"/>
              </a:rPr>
              <a:t>Investments</a:t>
            </a:r>
            <a:r>
              <a:rPr lang="en-US" b="1" dirty="0">
                <a:solidFill>
                  <a:schemeClr val="tx2">
                    <a:lumMod val="75000"/>
                    <a:lumOff val="25000"/>
                  </a:schemeClr>
                </a:solidFill>
                <a:latin typeface="Arial Rounded MT Bold" pitchFamily="34" charset="0"/>
              </a:rPr>
              <a:t> </a:t>
            </a:r>
            <a:endParaRPr lang="en-CA" b="1"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34</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972307691"/>
              </p:ext>
            </p:extLst>
          </p:nvPr>
        </p:nvGraphicFramePr>
        <p:xfrm>
          <a:off x="549273" y="1722120"/>
          <a:ext cx="8339232" cy="2326590"/>
        </p:xfrm>
        <a:graphic>
          <a:graphicData uri="http://schemas.openxmlformats.org/drawingml/2006/table">
            <a:tbl>
              <a:tblPr firstRow="1" bandRow="1">
                <a:tableStyleId>{5C22544A-7EE6-4342-B048-85BDC9FD1C3A}</a:tableStyleId>
              </a:tblPr>
              <a:tblGrid>
                <a:gridCol w="2779744"/>
                <a:gridCol w="2779744"/>
                <a:gridCol w="2779744"/>
              </a:tblGrid>
              <a:tr h="238862">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pPr algn="ctr"/>
                      <a:r>
                        <a:rPr lang="en-US" dirty="0" smtClean="0">
                          <a:latin typeface="Arial Rounded MT Bold" pitchFamily="34" charset="0"/>
                        </a:rPr>
                        <a:t>Cost </a:t>
                      </a:r>
                      <a:endParaRPr lang="en-US" dirty="0">
                        <a:latin typeface="Arial Rounded MT Bold" pitchFamily="34" charset="0"/>
                      </a:endParaRPr>
                    </a:p>
                  </a:txBody>
                  <a:tcPr/>
                </a:tc>
              </a:tr>
              <a:tr h="653610">
                <a:tc>
                  <a:txBody>
                    <a:bodyPr/>
                    <a:lstStyle/>
                    <a:p>
                      <a:pPr algn="ctr"/>
                      <a:r>
                        <a:rPr lang="en-US" sz="2000" b="1" dirty="0" smtClean="0">
                          <a:solidFill>
                            <a:schemeClr val="tx2">
                              <a:lumMod val="75000"/>
                              <a:lumOff val="25000"/>
                            </a:schemeClr>
                          </a:solidFill>
                          <a:latin typeface="Arial Rounded MT Bold" panose="020F0704030504030204" pitchFamily="34" charset="0"/>
                        </a:rPr>
                        <a:t>2009/2010</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Septic</a:t>
                      </a:r>
                      <a:r>
                        <a:rPr lang="en-US" sz="2000" b="1" baseline="0" dirty="0" smtClean="0">
                          <a:solidFill>
                            <a:schemeClr val="tx2">
                              <a:lumMod val="75000"/>
                              <a:lumOff val="25000"/>
                            </a:schemeClr>
                          </a:solidFill>
                          <a:latin typeface="Arial Rounded MT Bold" panose="020F0704030504030204" pitchFamily="34" charset="0"/>
                        </a:rPr>
                        <a:t> Field</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$50,257.00</a:t>
                      </a:r>
                      <a:endParaRPr lang="en-US" sz="2000" b="1" dirty="0">
                        <a:solidFill>
                          <a:schemeClr val="tx2">
                            <a:lumMod val="75000"/>
                            <a:lumOff val="25000"/>
                          </a:schemeClr>
                        </a:solidFill>
                        <a:latin typeface="Arial Rounded MT Bold" panose="020F0704030504030204" pitchFamily="34" charset="0"/>
                      </a:endParaRPr>
                    </a:p>
                  </a:txBody>
                  <a:tcPr/>
                </a:tc>
              </a:tr>
              <a:tr h="653610">
                <a:tc>
                  <a:txBody>
                    <a:bodyPr/>
                    <a:lstStyle/>
                    <a:p>
                      <a:pPr algn="ctr"/>
                      <a:r>
                        <a:rPr lang="en-US" sz="2000" b="1" dirty="0" smtClean="0">
                          <a:solidFill>
                            <a:schemeClr val="tx2">
                              <a:lumMod val="75000"/>
                              <a:lumOff val="25000"/>
                            </a:schemeClr>
                          </a:solidFill>
                          <a:latin typeface="Arial Rounded MT Bold" panose="020F0704030504030204" pitchFamily="34" charset="0"/>
                        </a:rPr>
                        <a:t>2013/2014</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Roof repairs</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$15,620.00</a:t>
                      </a:r>
                      <a:endParaRPr lang="en-US" sz="2000" b="1" dirty="0">
                        <a:solidFill>
                          <a:schemeClr val="tx2">
                            <a:lumMod val="75000"/>
                            <a:lumOff val="25000"/>
                          </a:schemeClr>
                        </a:solidFill>
                        <a:latin typeface="Arial Rounded MT Bold" panose="020F0704030504030204" pitchFamily="34" charset="0"/>
                      </a:endParaRPr>
                    </a:p>
                  </a:txBody>
                  <a:tcPr/>
                </a:tc>
              </a:tr>
              <a:tr h="653610">
                <a:tc>
                  <a:txBody>
                    <a:bodyPr/>
                    <a:lstStyle/>
                    <a:p>
                      <a:pPr algn="ctr"/>
                      <a:r>
                        <a:rPr lang="en-US" sz="2000" b="1" dirty="0" smtClean="0">
                          <a:solidFill>
                            <a:schemeClr val="tx2">
                              <a:lumMod val="75000"/>
                              <a:lumOff val="25000"/>
                            </a:schemeClr>
                          </a:solidFill>
                          <a:latin typeface="Arial Rounded MT Bold" panose="020F0704030504030204" pitchFamily="34" charset="0"/>
                        </a:rPr>
                        <a:t>2013/2014</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Oil</a:t>
                      </a:r>
                      <a:r>
                        <a:rPr lang="en-US" sz="2000" b="1" baseline="0" dirty="0" smtClean="0">
                          <a:solidFill>
                            <a:schemeClr val="tx2">
                              <a:lumMod val="75000"/>
                              <a:lumOff val="25000"/>
                            </a:schemeClr>
                          </a:solidFill>
                          <a:latin typeface="Arial Rounded MT Bold" panose="020F0704030504030204" pitchFamily="34" charset="0"/>
                        </a:rPr>
                        <a:t> tank replacement</a:t>
                      </a:r>
                      <a:endParaRPr lang="en-US" sz="2000" b="1" dirty="0">
                        <a:solidFill>
                          <a:schemeClr val="tx2">
                            <a:lumMod val="75000"/>
                            <a:lumOff val="25000"/>
                          </a:schemeClr>
                        </a:solidFill>
                        <a:latin typeface="Arial Rounded MT Bold" panose="020F0704030504030204" pitchFamily="34" charset="0"/>
                      </a:endParaRPr>
                    </a:p>
                  </a:txBody>
                  <a:tcPr/>
                </a:tc>
                <a:tc>
                  <a:txBody>
                    <a:bodyPr/>
                    <a:lstStyle/>
                    <a:p>
                      <a:pPr algn="ctr"/>
                      <a:r>
                        <a:rPr lang="en-US" sz="2000" b="1" dirty="0" smtClean="0">
                          <a:solidFill>
                            <a:schemeClr val="tx2">
                              <a:lumMod val="75000"/>
                              <a:lumOff val="25000"/>
                            </a:schemeClr>
                          </a:solidFill>
                          <a:latin typeface="Arial Rounded MT Bold" panose="020F0704030504030204" pitchFamily="34" charset="0"/>
                        </a:rPr>
                        <a:t>$11,913.00</a:t>
                      </a:r>
                      <a:endParaRPr lang="en-US" sz="2000" b="1" dirty="0">
                        <a:solidFill>
                          <a:schemeClr val="tx2">
                            <a:lumMod val="75000"/>
                            <a:lumOff val="25000"/>
                          </a:schemeClr>
                        </a:solidFill>
                        <a:latin typeface="Arial Rounded MT Bold" panose="020F0704030504030204" pitchFamily="34" charset="0"/>
                      </a:endParaRPr>
                    </a:p>
                  </a:txBody>
                  <a:tcPr/>
                </a:tc>
              </a:tr>
            </a:tbl>
          </a:graphicData>
        </a:graphic>
      </p:graphicFrame>
      <p:sp>
        <p:nvSpPr>
          <p:cNvPr id="6" name="TextBox 5"/>
          <p:cNvSpPr txBox="1"/>
          <p:nvPr/>
        </p:nvSpPr>
        <p:spPr>
          <a:xfrm>
            <a:off x="6250898" y="4572000"/>
            <a:ext cx="2637608" cy="400110"/>
          </a:xfrm>
          <a:prstGeom prst="rect">
            <a:avLst/>
          </a:prstGeom>
          <a:noFill/>
        </p:spPr>
        <p:txBody>
          <a:bodyPr wrap="square" rtlCol="0">
            <a:spAutoFit/>
          </a:bodyPr>
          <a:lstStyle/>
          <a:p>
            <a:r>
              <a:rPr lang="en-US" dirty="0" smtClean="0"/>
              <a:t> </a:t>
            </a:r>
            <a:r>
              <a:rPr lang="en-US" sz="2000" b="1" dirty="0" smtClean="0">
                <a:solidFill>
                  <a:schemeClr val="tx2">
                    <a:lumMod val="75000"/>
                    <a:lumOff val="25000"/>
                  </a:schemeClr>
                </a:solidFill>
              </a:rPr>
              <a:t>Total: $77,790.00</a:t>
            </a:r>
            <a:endParaRPr lang="en-US" sz="2000" b="1" dirty="0">
              <a:solidFill>
                <a:schemeClr val="tx2">
                  <a:lumMod val="75000"/>
                  <a:lumOff val="25000"/>
                </a:schemeClr>
              </a:solidFill>
            </a:endParaRPr>
          </a:p>
        </p:txBody>
      </p:sp>
    </p:spTree>
    <p:extLst>
      <p:ext uri="{BB962C8B-B14F-4D97-AF65-F5344CB8AC3E}">
        <p14:creationId xmlns:p14="http://schemas.microsoft.com/office/powerpoint/2010/main" val="3286693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1676"/>
          </a:xfrm>
        </p:spPr>
        <p:txBody>
          <a:bodyPr/>
          <a:lstStyle/>
          <a:p>
            <a:r>
              <a:rPr lang="en-US" sz="3600" b="1" dirty="0" smtClean="0">
                <a:solidFill>
                  <a:schemeClr val="tx2">
                    <a:lumMod val="75000"/>
                    <a:lumOff val="25000"/>
                  </a:schemeClr>
                </a:solidFill>
                <a:latin typeface="Arial Rounded MT Bold" pitchFamily="34" charset="0"/>
              </a:rPr>
              <a:t>MES School </a:t>
            </a:r>
            <a:r>
              <a:rPr lang="en-US" sz="3600" b="1" dirty="0">
                <a:solidFill>
                  <a:schemeClr val="tx2">
                    <a:lumMod val="75000"/>
                    <a:lumOff val="25000"/>
                  </a:schemeClr>
                </a:solidFill>
                <a:latin typeface="Arial Rounded MT Bold" pitchFamily="34" charset="0"/>
              </a:rPr>
              <a:t>Physical Plant Status</a:t>
            </a:r>
            <a:endParaRPr lang="en-CA" sz="3600"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35</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783927883"/>
              </p:ext>
            </p:extLst>
          </p:nvPr>
        </p:nvGraphicFramePr>
        <p:xfrm>
          <a:off x="720766" y="1354124"/>
          <a:ext cx="7920219" cy="4723057"/>
        </p:xfrm>
        <a:graphic>
          <a:graphicData uri="http://schemas.openxmlformats.org/drawingml/2006/table">
            <a:tbl>
              <a:tblPr firstRow="1" bandRow="1">
                <a:tableStyleId>{5C22544A-7EE6-4342-B048-85BDC9FD1C3A}</a:tableStyleId>
              </a:tblPr>
              <a:tblGrid>
                <a:gridCol w="1980055"/>
                <a:gridCol w="1770812"/>
                <a:gridCol w="2231921"/>
                <a:gridCol w="1937431"/>
              </a:tblGrid>
              <a:tr h="91392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Building Exterior and Site</a:t>
                      </a:r>
                      <a:endParaRPr lang="en-CA" sz="1800" dirty="0" smtClean="0">
                        <a:latin typeface="Arial Rounded MT Bold" pitchFamily="34" charset="0"/>
                        <a:ea typeface="Times New Roman"/>
                      </a:endParaRPr>
                    </a:p>
                    <a:p>
                      <a:pPr algn="ctr"/>
                      <a:endParaRPr lang="en-CA" dirty="0"/>
                    </a:p>
                  </a:txBody>
                  <a:tcPr/>
                </a:tc>
                <a:tc hMerge="1">
                  <a:txBody>
                    <a:bodyPr/>
                    <a:lstStyle/>
                    <a:p>
                      <a:endParaRPr lang="en-CA" dirty="0"/>
                    </a:p>
                  </a:txBody>
                  <a:tcPr/>
                </a:tc>
                <a:tc>
                  <a:txBody>
                    <a:bodyPr/>
                    <a:lstStyle/>
                    <a:p>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Description</a:t>
                      </a:r>
                      <a:endParaRPr lang="en-CA" sz="1800" dirty="0" smtClean="0">
                        <a:latin typeface="Arial Rounded MT Bold" pitchFamily="34" charset="0"/>
                        <a:ea typeface="Times New Roman"/>
                      </a:endParaRPr>
                    </a:p>
                    <a:p>
                      <a:pPr algn="ct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Estimated Cost</a:t>
                      </a:r>
                      <a:endParaRPr lang="en-CA" sz="1800" dirty="0" smtClean="0">
                        <a:latin typeface="Arial Rounded MT Bold" pitchFamily="34" charset="0"/>
                        <a:ea typeface="Times New Roman"/>
                      </a:endParaRPr>
                    </a:p>
                    <a:p>
                      <a:pPr algn="ctr"/>
                      <a:endParaRPr lang="en-CA" dirty="0"/>
                    </a:p>
                  </a:txBody>
                  <a:tcPr/>
                </a:tc>
              </a:tr>
              <a:tr h="947659">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Building Envelope</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Roof</a:t>
                      </a:r>
                      <a:r>
                        <a:rPr lang="en-CA" sz="1800" b="1" baseline="0" dirty="0" smtClean="0">
                          <a:solidFill>
                            <a:schemeClr val="tx2">
                              <a:lumMod val="75000"/>
                              <a:lumOff val="25000"/>
                            </a:schemeClr>
                          </a:solidFill>
                          <a:latin typeface="Arial Rounded MT Bold" panose="020F0704030504030204" pitchFamily="34" charset="0"/>
                          <a:ea typeface="Times New Roman"/>
                        </a:rPr>
                        <a:t> Replacement</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Peaked</a:t>
                      </a:r>
                      <a:r>
                        <a:rPr lang="en-CA" sz="1800" b="1" baseline="0" dirty="0" smtClean="0">
                          <a:solidFill>
                            <a:schemeClr val="tx2">
                              <a:lumMod val="75000"/>
                              <a:lumOff val="25000"/>
                            </a:schemeClr>
                          </a:solidFill>
                          <a:latin typeface="Arial Rounded MT Bold" panose="020F0704030504030204" pitchFamily="34" charset="0"/>
                          <a:ea typeface="Times New Roman"/>
                        </a:rPr>
                        <a:t> </a:t>
                      </a:r>
                      <a:r>
                        <a:rPr lang="en-CA" sz="1800" b="1" dirty="0" smtClean="0">
                          <a:solidFill>
                            <a:schemeClr val="tx2">
                              <a:lumMod val="75000"/>
                              <a:lumOff val="25000"/>
                            </a:schemeClr>
                          </a:solidFill>
                          <a:latin typeface="Arial Rounded MT Bold" panose="020F0704030504030204" pitchFamily="34" charset="0"/>
                          <a:ea typeface="Times New Roman"/>
                        </a:rPr>
                        <a:t>roof with</a:t>
                      </a:r>
                    </a:p>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Shingles</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947659">
                <a:tc>
                  <a:txBody>
                    <a:bodyPr/>
                    <a:lstStyle/>
                    <a:p>
                      <a:pPr marL="0" marR="0" algn="ctr">
                        <a:spcBef>
                          <a:spcPts val="0"/>
                        </a:spcBef>
                        <a:spcAft>
                          <a:spcPts val="0"/>
                        </a:spcAft>
                      </a:pPr>
                      <a:r>
                        <a:rPr lang="en-US" sz="1800" b="1" dirty="0">
                          <a:solidFill>
                            <a:schemeClr val="tx2">
                              <a:lumMod val="75000"/>
                              <a:lumOff val="25000"/>
                            </a:schemeClr>
                          </a:solidFill>
                          <a:latin typeface="Arial Rounded MT Bold" panose="020F0704030504030204" pitchFamily="34" charset="0"/>
                          <a:ea typeface="Times New Roman"/>
                        </a:rPr>
                        <a:t>Building Envelope</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Exterior </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Siding replacement</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816623">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Site </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Site Improvement</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 Paving</a:t>
                      </a:r>
                    </a:p>
                  </a:txBody>
                  <a:tcPr marL="68580" marR="68580" marT="0" marB="0"/>
                </a:tc>
                <a:tc>
                  <a:txBody>
                    <a:bodyPr/>
                    <a:lstStyle/>
                    <a:p>
                      <a:pPr marL="0" marR="0" algn="just">
                        <a:spcBef>
                          <a:spcPts val="0"/>
                        </a:spcBef>
                        <a:spcAft>
                          <a:spcPts val="0"/>
                        </a:spcAft>
                      </a:pPr>
                      <a:endParaRPr lang="en-US" sz="1800" b="1" dirty="0" smtClean="0">
                        <a:solidFill>
                          <a:schemeClr val="tx2">
                            <a:lumMod val="75000"/>
                            <a:lumOff val="25000"/>
                          </a:schemeClr>
                        </a:solidFill>
                        <a:latin typeface="Arial Rounded MT Bold" pitchFamily="34" charset="0"/>
                        <a:ea typeface="Times New Roman"/>
                      </a:endParaRPr>
                    </a:p>
                  </a:txBody>
                  <a:tcPr marL="68580" marR="68580" marT="0" marB="0"/>
                </a:tc>
              </a:tr>
              <a:tr h="1096716">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Building Envelope</a:t>
                      </a: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Windows</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North</a:t>
                      </a:r>
                      <a:r>
                        <a:rPr lang="en-US" sz="1800" b="1" baseline="0" dirty="0" smtClean="0">
                          <a:solidFill>
                            <a:schemeClr val="tx2">
                              <a:lumMod val="75000"/>
                              <a:lumOff val="25000"/>
                            </a:schemeClr>
                          </a:solidFill>
                          <a:latin typeface="Arial Rounded MT Bold" panose="020F0704030504030204" pitchFamily="34" charset="0"/>
                          <a:ea typeface="Times New Roman"/>
                        </a:rPr>
                        <a:t> side window replacement</a:t>
                      </a: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975430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MES School </a:t>
            </a:r>
            <a:r>
              <a:rPr lang="en-US" sz="3600" b="1" dirty="0">
                <a:solidFill>
                  <a:schemeClr val="tx2">
                    <a:lumMod val="75000"/>
                    <a:lumOff val="25000"/>
                  </a:schemeClr>
                </a:solidFill>
                <a:latin typeface="Arial Rounded MT Bold" pitchFamily="34" charset="0"/>
              </a:rPr>
              <a:t>Physical Plant Status (continued)</a:t>
            </a:r>
            <a:endParaRPr lang="en-CA" sz="3600"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36</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276575137"/>
              </p:ext>
            </p:extLst>
          </p:nvPr>
        </p:nvGraphicFramePr>
        <p:xfrm>
          <a:off x="264458" y="1608880"/>
          <a:ext cx="8624050" cy="4504740"/>
        </p:xfrm>
        <a:graphic>
          <a:graphicData uri="http://schemas.openxmlformats.org/drawingml/2006/table">
            <a:tbl>
              <a:tblPr firstRow="1" bandRow="1">
                <a:tableStyleId>{5C22544A-7EE6-4342-B048-85BDC9FD1C3A}</a:tableStyleId>
              </a:tblPr>
              <a:tblGrid>
                <a:gridCol w="2156013"/>
                <a:gridCol w="2156013"/>
                <a:gridCol w="2384388"/>
                <a:gridCol w="1927636"/>
              </a:tblGrid>
              <a:tr h="1126185">
                <a:tc gridSpan="2">
                  <a:txBody>
                    <a:bodyPr/>
                    <a:lstStyle/>
                    <a:p>
                      <a:pPr marL="0" marR="0" algn="ctr">
                        <a:spcBef>
                          <a:spcPts val="0"/>
                        </a:spcBef>
                        <a:spcAft>
                          <a:spcPts val="0"/>
                        </a:spcAft>
                      </a:pPr>
                      <a:r>
                        <a:rPr lang="en-US" sz="1800" b="1" dirty="0">
                          <a:latin typeface="Arial Rounded MT Bold" pitchFamily="34" charset="0"/>
                          <a:ea typeface="Times New Roman"/>
                        </a:rPr>
                        <a:t>Building Interior and Additions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1126185">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Interior accessibility</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Lift</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Wheel chair lift and automatic door openers</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26185">
                <a:tc>
                  <a:txBody>
                    <a:bodyPr/>
                    <a:lstStyle/>
                    <a:p>
                      <a:pPr marL="0" marR="0" algn="ctr">
                        <a:spcBef>
                          <a:spcPts val="0"/>
                        </a:spcBef>
                        <a:spcAft>
                          <a:spcPts val="0"/>
                        </a:spcAft>
                      </a:pPr>
                      <a:r>
                        <a:rPr lang="en-US" sz="1800" b="1" dirty="0">
                          <a:solidFill>
                            <a:schemeClr val="tx2">
                              <a:lumMod val="75000"/>
                              <a:lumOff val="25000"/>
                            </a:schemeClr>
                          </a:solidFill>
                          <a:latin typeface="Arial Rounded MT Bold" panose="020F0704030504030204" pitchFamily="34" charset="0"/>
                          <a:ea typeface="Times New Roman"/>
                        </a:rPr>
                        <a:t>Interior </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Flooring</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anose="020F0704030504030204" pitchFamily="34" charset="0"/>
                          <a:ea typeface="Times New Roman"/>
                        </a:rPr>
                        <a:t>Floor</a:t>
                      </a:r>
                      <a:r>
                        <a:rPr lang="en-US" sz="1800" b="1" baseline="0" dirty="0" smtClean="0">
                          <a:solidFill>
                            <a:schemeClr val="tx2">
                              <a:lumMod val="75000"/>
                              <a:lumOff val="25000"/>
                            </a:schemeClr>
                          </a:solidFill>
                          <a:latin typeface="Arial Rounded MT Bold" panose="020F0704030504030204" pitchFamily="34" charset="0"/>
                          <a:ea typeface="Times New Roman"/>
                        </a:rPr>
                        <a:t> replacements.</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26185">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Interior alterations</a:t>
                      </a:r>
                      <a:r>
                        <a:rPr lang="en-CA" sz="1800" b="1" baseline="0" dirty="0" smtClean="0">
                          <a:solidFill>
                            <a:schemeClr val="tx2">
                              <a:lumMod val="75000"/>
                              <a:lumOff val="25000"/>
                            </a:schemeClr>
                          </a:solidFill>
                          <a:latin typeface="Arial Rounded MT Bold" panose="020F0704030504030204" pitchFamily="34" charset="0"/>
                          <a:ea typeface="Times New Roman"/>
                        </a:rPr>
                        <a:t> and renovations</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Office</a:t>
                      </a:r>
                      <a:endParaRPr lang="en-CA" sz="1800" b="1" dirty="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anose="020F0704030504030204" pitchFamily="34" charset="0"/>
                          <a:ea typeface="Times New Roman"/>
                        </a:rPr>
                        <a:t>Office</a:t>
                      </a:r>
                      <a:r>
                        <a:rPr lang="en-CA" sz="1800" b="1" baseline="0" dirty="0" smtClean="0">
                          <a:solidFill>
                            <a:schemeClr val="tx2">
                              <a:lumMod val="75000"/>
                              <a:lumOff val="25000"/>
                            </a:schemeClr>
                          </a:solidFill>
                          <a:latin typeface="Arial Rounded MT Bold" panose="020F0704030504030204" pitchFamily="34" charset="0"/>
                          <a:ea typeface="Times New Roman"/>
                        </a:rPr>
                        <a:t> relocation</a:t>
                      </a:r>
                      <a:endParaRPr lang="en-CA" sz="1800" b="1" dirty="0" smtClean="0">
                        <a:solidFill>
                          <a:schemeClr val="tx2">
                            <a:lumMod val="75000"/>
                            <a:lumOff val="25000"/>
                          </a:schemeClr>
                        </a:solidFill>
                        <a:latin typeface="Arial Rounded MT Bold" panose="020F0704030504030204"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anose="020F0704030504030204"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anose="020F0704030504030204" pitchFamily="34" charset="0"/>
                        <a:ea typeface="Times New Roman"/>
                      </a:endParaRP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3893750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89424"/>
          </a:xfrm>
        </p:spPr>
        <p:txBody>
          <a:bodyPr/>
          <a:lstStyle/>
          <a:p>
            <a:r>
              <a:rPr lang="en-US" sz="3600" b="1" dirty="0" smtClean="0">
                <a:solidFill>
                  <a:schemeClr val="tx2">
                    <a:lumMod val="75000"/>
                    <a:lumOff val="25000"/>
                  </a:schemeClr>
                </a:solidFill>
                <a:latin typeface="Arial Rounded MT Bold" pitchFamily="34" charset="0"/>
              </a:rPr>
              <a:t>MES School </a:t>
            </a:r>
            <a:r>
              <a:rPr lang="en-US" sz="3600" b="1" dirty="0">
                <a:solidFill>
                  <a:schemeClr val="tx2">
                    <a:lumMod val="75000"/>
                    <a:lumOff val="25000"/>
                  </a:schemeClr>
                </a:solidFill>
                <a:latin typeface="Arial Rounded MT Bold" pitchFamily="34" charset="0"/>
              </a:rPr>
              <a:t>Physical Plant Status (continued)</a:t>
            </a:r>
            <a:endParaRPr lang="en-CA" sz="3600"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37</a:t>
            </a:fld>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1166350903"/>
              </p:ext>
            </p:extLst>
          </p:nvPr>
        </p:nvGraphicFramePr>
        <p:xfrm>
          <a:off x="264459" y="1554481"/>
          <a:ext cx="8437581" cy="4577685"/>
        </p:xfrm>
        <a:graphic>
          <a:graphicData uri="http://schemas.openxmlformats.org/drawingml/2006/table">
            <a:tbl>
              <a:tblPr firstRow="1" bandRow="1">
                <a:tableStyleId>{5C22544A-7EE6-4342-B048-85BDC9FD1C3A}</a:tableStyleId>
              </a:tblPr>
              <a:tblGrid>
                <a:gridCol w="2466116"/>
                <a:gridCol w="2237665"/>
                <a:gridCol w="2118360"/>
                <a:gridCol w="1615440"/>
              </a:tblGrid>
              <a:tr h="697652">
                <a:tc gridSpan="2">
                  <a:txBody>
                    <a:bodyPr/>
                    <a:lstStyle/>
                    <a:p>
                      <a:pPr marL="0" marR="0" algn="ctr">
                        <a:spcBef>
                          <a:spcPts val="0"/>
                        </a:spcBef>
                        <a:spcAft>
                          <a:spcPts val="0"/>
                        </a:spcAft>
                      </a:pPr>
                      <a:r>
                        <a:rPr lang="en-US" sz="1800" b="1" dirty="0">
                          <a:latin typeface="Arial Rounded MT Bold" pitchFamily="34" charset="0"/>
                          <a:ea typeface="Times New Roman"/>
                        </a:rPr>
                        <a:t>Mechanical and Electrical Systems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804153">
                <a:tc>
                  <a:txBody>
                    <a:bodyPr/>
                    <a:lstStyle/>
                    <a:p>
                      <a:pPr marL="0" marR="0" algn="just">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Electrical</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Communications</a:t>
                      </a:r>
                    </a:p>
                    <a:p>
                      <a:pPr marL="0" marR="0" algn="l">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Intercom system throughout</a:t>
                      </a:r>
                      <a:r>
                        <a:rPr lang="en-CA" sz="1800" b="1" baseline="0" dirty="0" smtClean="0">
                          <a:solidFill>
                            <a:schemeClr val="tx2">
                              <a:lumMod val="75000"/>
                              <a:lumOff val="25000"/>
                            </a:schemeClr>
                          </a:solidFill>
                          <a:latin typeface="Arial Rounded MT Bold" pitchFamily="34" charset="0"/>
                          <a:ea typeface="Times New Roman"/>
                        </a:rPr>
                        <a:t> school</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697652">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Water supply and sewer</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Water supply and distribution</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Backflow prevention</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697652">
                <a:tc>
                  <a:txBody>
                    <a:bodyPr/>
                    <a:lstStyle/>
                    <a:p>
                      <a:pPr marL="0" marR="0" algn="just">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 Supply and Distribution</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Electrical upgrade (panels)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050727">
                <a:tc>
                  <a:txBody>
                    <a:bodyPr/>
                    <a:lstStyle/>
                    <a:p>
                      <a:pPr marL="0" marR="0">
                        <a:spcBef>
                          <a:spcPts val="0"/>
                        </a:spcBef>
                        <a:spcAft>
                          <a:spcPts val="0"/>
                        </a:spcAft>
                      </a:pPr>
                      <a:r>
                        <a:rPr lang="en-US" sz="1800" b="1">
                          <a:solidFill>
                            <a:schemeClr val="tx2">
                              <a:lumMod val="75000"/>
                              <a:lumOff val="25000"/>
                            </a:schemeClr>
                          </a:solidFill>
                          <a:latin typeface="Arial Rounded MT Bold" pitchFamily="34" charset="0"/>
                          <a:ea typeface="Times New Roman"/>
                        </a:rPr>
                        <a:t>Heating and Ventilation</a:t>
                      </a:r>
                      <a:endParaRPr lang="en-CA" sz="1800" b="1">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Ventilation</a:t>
                      </a:r>
                      <a:r>
                        <a:rPr lang="en-CA" sz="1800" b="1" baseline="0" dirty="0" smtClean="0">
                          <a:solidFill>
                            <a:schemeClr val="tx2">
                              <a:lumMod val="75000"/>
                              <a:lumOff val="25000"/>
                            </a:schemeClr>
                          </a:solidFill>
                          <a:latin typeface="Arial Rounded MT Bold" pitchFamily="34" charset="0"/>
                          <a:ea typeface="Times New Roman"/>
                        </a:rPr>
                        <a:t> </a:t>
                      </a:r>
                      <a:r>
                        <a:rPr lang="en-CA" sz="1800" b="1" dirty="0" smtClean="0">
                          <a:solidFill>
                            <a:schemeClr val="tx2">
                              <a:lumMod val="75000"/>
                              <a:lumOff val="25000"/>
                            </a:schemeClr>
                          </a:solidFill>
                          <a:latin typeface="Arial Rounded MT Bold" pitchFamily="34" charset="0"/>
                          <a:ea typeface="Times New Roman"/>
                        </a:rPr>
                        <a:t>System</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Ventilation</a:t>
                      </a:r>
                      <a:r>
                        <a:rPr lang="en-US" sz="1800" b="1" baseline="0" dirty="0" smtClean="0">
                          <a:solidFill>
                            <a:schemeClr val="tx2">
                              <a:lumMod val="75000"/>
                              <a:lumOff val="25000"/>
                            </a:schemeClr>
                          </a:solidFill>
                          <a:latin typeface="Arial Rounded MT Bold" pitchFamily="34" charset="0"/>
                          <a:ea typeface="Times New Roman"/>
                        </a:rPr>
                        <a:t> system and electrical upgrade</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564489">
                <a:tc>
                  <a:txBody>
                    <a:bodyPr/>
                    <a:lstStyle/>
                    <a:p>
                      <a:pPr marL="0" marR="0">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Total estimated cost</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$836,900.00</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411292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2">
                    <a:lumMod val="75000"/>
                    <a:lumOff val="25000"/>
                  </a:schemeClr>
                </a:solidFill>
                <a:latin typeface="Arial Rounded MT Bold" pitchFamily="34" charset="0"/>
              </a:rPr>
              <a:t>Millville Transportation Study</a:t>
            </a:r>
            <a:endParaRPr lang="en-CA"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a:solidFill>
                  <a:schemeClr val="tx2">
                    <a:lumMod val="75000"/>
                    <a:lumOff val="25000"/>
                  </a:schemeClr>
                </a:solidFill>
                <a:latin typeface="Arial Rounded MT Bold" panose="020F0704030504030204" pitchFamily="34" charset="0"/>
              </a:rPr>
              <a:t>Currently students in grades </a:t>
            </a:r>
            <a:r>
              <a:rPr lang="en-US" dirty="0" smtClean="0">
                <a:solidFill>
                  <a:schemeClr val="tx2">
                    <a:lumMod val="75000"/>
                    <a:lumOff val="25000"/>
                  </a:schemeClr>
                </a:solidFill>
                <a:latin typeface="Arial Rounded MT Bold" panose="020F0704030504030204" pitchFamily="34" charset="0"/>
              </a:rPr>
              <a:t>6-12 and those enrolled in French Immersion in grades 3-5 </a:t>
            </a:r>
            <a:r>
              <a:rPr lang="en-US" dirty="0">
                <a:solidFill>
                  <a:schemeClr val="tx2">
                    <a:lumMod val="75000"/>
                    <a:lumOff val="25000"/>
                  </a:schemeClr>
                </a:solidFill>
                <a:latin typeface="Arial Rounded MT Bold" panose="020F0704030504030204" pitchFamily="34" charset="0"/>
              </a:rPr>
              <a:t>that reside in the </a:t>
            </a:r>
            <a:r>
              <a:rPr lang="en-US" dirty="0" smtClean="0">
                <a:solidFill>
                  <a:schemeClr val="tx2">
                    <a:lumMod val="75000"/>
                    <a:lumOff val="25000"/>
                  </a:schemeClr>
                </a:solidFill>
                <a:latin typeface="Arial Rounded MT Bold" panose="020F0704030504030204" pitchFamily="34" charset="0"/>
              </a:rPr>
              <a:t>Millville Elementary School </a:t>
            </a:r>
            <a:r>
              <a:rPr lang="en-US" dirty="0">
                <a:solidFill>
                  <a:schemeClr val="tx2">
                    <a:lumMod val="75000"/>
                    <a:lumOff val="25000"/>
                  </a:schemeClr>
                </a:solidFill>
                <a:latin typeface="Arial Rounded MT Bold" panose="020F0704030504030204" pitchFamily="34" charset="0"/>
              </a:rPr>
              <a:t>Catchment area are </a:t>
            </a:r>
            <a:r>
              <a:rPr lang="en-US" dirty="0" smtClean="0">
                <a:solidFill>
                  <a:schemeClr val="tx2">
                    <a:lumMod val="75000"/>
                    <a:lumOff val="25000"/>
                  </a:schemeClr>
                </a:solidFill>
                <a:latin typeface="Arial Rounded MT Bold" panose="020F0704030504030204" pitchFamily="34" charset="0"/>
              </a:rPr>
              <a:t>bused </a:t>
            </a:r>
            <a:r>
              <a:rPr lang="en-US" dirty="0">
                <a:solidFill>
                  <a:schemeClr val="tx2">
                    <a:lumMod val="75000"/>
                    <a:lumOff val="25000"/>
                  </a:schemeClr>
                </a:solidFill>
                <a:latin typeface="Arial Rounded MT Bold" panose="020F0704030504030204" pitchFamily="34" charset="0"/>
              </a:rPr>
              <a:t>to </a:t>
            </a:r>
            <a:r>
              <a:rPr lang="en-US" dirty="0" smtClean="0">
                <a:solidFill>
                  <a:schemeClr val="tx2">
                    <a:lumMod val="75000"/>
                    <a:lumOff val="25000"/>
                  </a:schemeClr>
                </a:solidFill>
                <a:latin typeface="Arial Rounded MT Bold" panose="020F0704030504030204" pitchFamily="34" charset="0"/>
              </a:rPr>
              <a:t>the Nackawic Schools. </a:t>
            </a:r>
          </a:p>
          <a:p>
            <a:r>
              <a:rPr lang="en-US" dirty="0" smtClean="0">
                <a:solidFill>
                  <a:schemeClr val="tx2">
                    <a:lumMod val="75000"/>
                    <a:lumOff val="25000"/>
                  </a:schemeClr>
                </a:solidFill>
                <a:latin typeface="Arial Rounded MT Bold" panose="020F0704030504030204" pitchFamily="34" charset="0"/>
              </a:rPr>
              <a:t>The </a:t>
            </a:r>
            <a:r>
              <a:rPr lang="en-US" dirty="0">
                <a:solidFill>
                  <a:schemeClr val="tx2">
                    <a:lumMod val="75000"/>
                    <a:lumOff val="25000"/>
                  </a:schemeClr>
                </a:solidFill>
                <a:latin typeface="Arial Rounded MT Bold" panose="020F0704030504030204" pitchFamily="34" charset="0"/>
              </a:rPr>
              <a:t>morning school bus system currently sees </a:t>
            </a:r>
            <a:r>
              <a:rPr lang="en-US" dirty="0" smtClean="0">
                <a:solidFill>
                  <a:schemeClr val="tx2">
                    <a:lumMod val="75000"/>
                    <a:lumOff val="25000"/>
                  </a:schemeClr>
                </a:solidFill>
                <a:latin typeface="Arial Rounded MT Bold" panose="020F0704030504030204" pitchFamily="34" charset="0"/>
              </a:rPr>
              <a:t>three buses transport students </a:t>
            </a:r>
            <a:r>
              <a:rPr lang="en-US" dirty="0">
                <a:solidFill>
                  <a:schemeClr val="tx2">
                    <a:lumMod val="75000"/>
                    <a:lumOff val="25000"/>
                  </a:schemeClr>
                </a:solidFill>
                <a:latin typeface="Arial Rounded MT Bold" panose="020F0704030504030204" pitchFamily="34" charset="0"/>
              </a:rPr>
              <a:t>within the </a:t>
            </a:r>
            <a:r>
              <a:rPr lang="en-US" dirty="0" smtClean="0">
                <a:solidFill>
                  <a:schemeClr val="tx2">
                    <a:lumMod val="75000"/>
                    <a:lumOff val="25000"/>
                  </a:schemeClr>
                </a:solidFill>
                <a:latin typeface="Arial Rounded MT Bold" panose="020F0704030504030204" pitchFamily="34" charset="0"/>
              </a:rPr>
              <a:t>Millville School </a:t>
            </a:r>
            <a:r>
              <a:rPr lang="en-US" dirty="0">
                <a:solidFill>
                  <a:schemeClr val="tx2">
                    <a:lumMod val="75000"/>
                    <a:lumOff val="25000"/>
                  </a:schemeClr>
                </a:solidFill>
                <a:latin typeface="Arial Rounded MT Bold" panose="020F0704030504030204" pitchFamily="34" charset="0"/>
              </a:rPr>
              <a:t>Catchment area into </a:t>
            </a:r>
            <a:r>
              <a:rPr lang="en-US" dirty="0" smtClean="0">
                <a:solidFill>
                  <a:schemeClr val="tx2">
                    <a:lumMod val="75000"/>
                    <a:lumOff val="25000"/>
                  </a:schemeClr>
                </a:solidFill>
                <a:latin typeface="Arial Rounded MT Bold" panose="020F0704030504030204" pitchFamily="34" charset="0"/>
              </a:rPr>
              <a:t>the Millville Elementary School. </a:t>
            </a:r>
            <a:endParaRPr lang="en-CA" dirty="0">
              <a:solidFill>
                <a:schemeClr val="tx2">
                  <a:lumMod val="75000"/>
                  <a:lumOff val="25000"/>
                </a:schemeClr>
              </a:solidFill>
              <a:latin typeface="Arial Rounded MT Bold" panose="020F0704030504030204"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38</a:t>
            </a:fld>
            <a:endParaRPr lang="en-US" sz="2000"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Tree>
    <p:extLst>
      <p:ext uri="{BB962C8B-B14F-4D97-AF65-F5344CB8AC3E}">
        <p14:creationId xmlns:p14="http://schemas.microsoft.com/office/powerpoint/2010/main" val="21553792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Millville Transportation Study</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anose="020F0704030504030204" pitchFamily="34" charset="0"/>
              </a:rPr>
              <a:t>The afternoon school bus system currently sees two buses transport students residing within the Millville School Catchment.</a:t>
            </a:r>
          </a:p>
          <a:p>
            <a:r>
              <a:rPr lang="en-US" dirty="0" smtClean="0">
                <a:solidFill>
                  <a:schemeClr val="tx2">
                    <a:lumMod val="75000"/>
                    <a:lumOff val="25000"/>
                  </a:schemeClr>
                </a:solidFill>
                <a:latin typeface="Arial Rounded MT Bold" panose="020F0704030504030204" pitchFamily="34" charset="0"/>
              </a:rPr>
              <a:t>There </a:t>
            </a:r>
            <a:r>
              <a:rPr lang="en-US" dirty="0">
                <a:solidFill>
                  <a:schemeClr val="tx2">
                    <a:lumMod val="75000"/>
                    <a:lumOff val="25000"/>
                  </a:schemeClr>
                </a:solidFill>
                <a:latin typeface="Arial Rounded MT Bold" panose="020F0704030504030204" pitchFamily="34" charset="0"/>
              </a:rPr>
              <a:t>would not be any impact with regards to the number of school buses or </a:t>
            </a:r>
            <a:r>
              <a:rPr lang="en-US" dirty="0" smtClean="0">
                <a:solidFill>
                  <a:schemeClr val="tx2">
                    <a:lumMod val="75000"/>
                    <a:lumOff val="25000"/>
                  </a:schemeClr>
                </a:solidFill>
                <a:latin typeface="Arial Rounded MT Bold" panose="020F0704030504030204" pitchFamily="34" charset="0"/>
              </a:rPr>
              <a:t>drivers if the Millville Elementary School should close.  However, there would be a reduction in kilometers travelled by the school buses.</a:t>
            </a:r>
            <a:endParaRPr lang="en-CA" dirty="0">
              <a:solidFill>
                <a:schemeClr val="tx2">
                  <a:lumMod val="75000"/>
                  <a:lumOff val="25000"/>
                </a:schemeClr>
              </a:solidFill>
              <a:latin typeface="Arial Rounded MT Bold" panose="020F0704030504030204" pitchFamily="34" charset="0"/>
            </a:endParaRPr>
          </a:p>
          <a:p>
            <a:endParaRPr lang="en-CA" dirty="0">
              <a:solidFill>
                <a:schemeClr val="tx2">
                  <a:lumMod val="75000"/>
                  <a:lumOff val="25000"/>
                </a:schemeClr>
              </a:solidFill>
            </a:endParaRPr>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39</a:t>
            </a:fld>
            <a:endParaRPr lang="en-US" sz="2000"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Tree>
    <p:extLst>
      <p:ext uri="{BB962C8B-B14F-4D97-AF65-F5344CB8AC3E}">
        <p14:creationId xmlns:p14="http://schemas.microsoft.com/office/powerpoint/2010/main" val="387291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anose="020F0704030504030204" pitchFamily="34" charset="0"/>
              </a:rPr>
              <a:t>Presentations of Facts</a:t>
            </a:r>
            <a:endParaRPr lang="en-US" sz="3600" b="1" dirty="0">
              <a:solidFill>
                <a:schemeClr val="tx2">
                  <a:lumMod val="75000"/>
                  <a:lumOff val="25000"/>
                </a:schemeClr>
              </a:solidFill>
              <a:latin typeface="Arial Rounded MT Bold" panose="020F070403050403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2">
                    <a:lumMod val="75000"/>
                    <a:lumOff val="25000"/>
                  </a:schemeClr>
                </a:solidFill>
                <a:latin typeface="Arial Rounded MT Bold" panose="020F0704030504030204" pitchFamily="34" charset="0"/>
              </a:rPr>
              <a:t>Enrolment</a:t>
            </a:r>
          </a:p>
          <a:p>
            <a:r>
              <a:rPr lang="en-US" dirty="0" smtClean="0">
                <a:solidFill>
                  <a:schemeClr val="tx2">
                    <a:lumMod val="75000"/>
                    <a:lumOff val="25000"/>
                  </a:schemeClr>
                </a:solidFill>
                <a:latin typeface="Arial Rounded MT Bold" panose="020F0704030504030204" pitchFamily="34" charset="0"/>
              </a:rPr>
              <a:t>Quality of Education Programs &amp; Services</a:t>
            </a:r>
          </a:p>
          <a:p>
            <a:r>
              <a:rPr lang="en-US" dirty="0" smtClean="0">
                <a:solidFill>
                  <a:schemeClr val="tx2">
                    <a:lumMod val="75000"/>
                    <a:lumOff val="25000"/>
                  </a:schemeClr>
                </a:solidFill>
                <a:latin typeface="Arial Rounded MT Bold" panose="020F0704030504030204" pitchFamily="34" charset="0"/>
              </a:rPr>
              <a:t>Provincial Assessment  Results &amp; Student Perception Results</a:t>
            </a:r>
          </a:p>
          <a:p>
            <a:r>
              <a:rPr lang="en-US" dirty="0" smtClean="0">
                <a:solidFill>
                  <a:schemeClr val="tx2">
                    <a:lumMod val="75000"/>
                    <a:lumOff val="25000"/>
                  </a:schemeClr>
                </a:solidFill>
                <a:latin typeface="Arial Rounded MT Bold" panose="020F0704030504030204" pitchFamily="34" charset="0"/>
              </a:rPr>
              <a:t>Health &amp; Safety Building Assessment</a:t>
            </a:r>
          </a:p>
          <a:p>
            <a:r>
              <a:rPr lang="en-US" dirty="0" smtClean="0">
                <a:solidFill>
                  <a:schemeClr val="tx2">
                    <a:lumMod val="75000"/>
                    <a:lumOff val="25000"/>
                  </a:schemeClr>
                </a:solidFill>
                <a:latin typeface="Arial Rounded MT Bold" panose="020F0704030504030204" pitchFamily="34" charset="0"/>
              </a:rPr>
              <a:t>Transportation</a:t>
            </a:r>
          </a:p>
          <a:p>
            <a:r>
              <a:rPr lang="en-US" dirty="0" smtClean="0">
                <a:solidFill>
                  <a:schemeClr val="tx2">
                    <a:lumMod val="75000"/>
                    <a:lumOff val="25000"/>
                  </a:schemeClr>
                </a:solidFill>
                <a:latin typeface="Arial Rounded MT Bold" panose="020F0704030504030204" pitchFamily="34" charset="0"/>
              </a:rPr>
              <a:t>Finances</a:t>
            </a:r>
          </a:p>
          <a:p>
            <a:r>
              <a:rPr lang="en-US" dirty="0">
                <a:solidFill>
                  <a:schemeClr val="tx2">
                    <a:lumMod val="75000"/>
                    <a:lumOff val="25000"/>
                  </a:schemeClr>
                </a:solidFill>
                <a:latin typeface="Arial Rounded MT Bold" panose="020F0704030504030204" pitchFamily="34" charset="0"/>
              </a:rPr>
              <a:t>Impact on Other Schools </a:t>
            </a:r>
          </a:p>
          <a:p>
            <a:r>
              <a:rPr lang="en-US" dirty="0" smtClean="0">
                <a:solidFill>
                  <a:schemeClr val="tx2">
                    <a:lumMod val="75000"/>
                    <a:lumOff val="25000"/>
                  </a:schemeClr>
                </a:solidFill>
                <a:latin typeface="Arial Rounded MT Bold" panose="020F0704030504030204" pitchFamily="34" charset="0"/>
              </a:rPr>
              <a:t>Economic Development</a:t>
            </a:r>
          </a:p>
          <a:p>
            <a:r>
              <a:rPr lang="en-US" dirty="0" smtClean="0">
                <a:solidFill>
                  <a:schemeClr val="tx2">
                    <a:lumMod val="75000"/>
                    <a:lumOff val="25000"/>
                  </a:schemeClr>
                </a:solidFill>
                <a:latin typeface="Arial Rounded MT Bold" panose="020F0704030504030204" pitchFamily="34" charset="0"/>
              </a:rPr>
              <a:t>Impact on the Local Community</a:t>
            </a:r>
          </a:p>
          <a:p>
            <a:endParaRPr lang="en-US"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4</a:t>
            </a:fld>
            <a:endParaRPr lang="en-US" sz="2000" dirty="0"/>
          </a:p>
        </p:txBody>
      </p:sp>
    </p:spTree>
    <p:extLst>
      <p:ext uri="{BB962C8B-B14F-4D97-AF65-F5344CB8AC3E}">
        <p14:creationId xmlns:p14="http://schemas.microsoft.com/office/powerpoint/2010/main" val="14792550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rPr>
              <a:t>Millville </a:t>
            </a:r>
            <a:r>
              <a:rPr lang="en-US" sz="3600" b="1" dirty="0">
                <a:solidFill>
                  <a:schemeClr val="tx2">
                    <a:lumMod val="75000"/>
                    <a:lumOff val="25000"/>
                  </a:schemeClr>
                </a:solidFill>
              </a:rPr>
              <a:t>Transportation Study</a:t>
            </a:r>
            <a:endParaRPr lang="en-CA" sz="3600" dirty="0">
              <a:solidFill>
                <a:schemeClr val="tx2">
                  <a:lumMod val="75000"/>
                  <a:lumOff val="2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205027"/>
              </p:ext>
            </p:extLst>
          </p:nvPr>
        </p:nvGraphicFramePr>
        <p:xfrm>
          <a:off x="152400" y="1676400"/>
          <a:ext cx="8839200" cy="1630680"/>
        </p:xfrm>
        <a:graphic>
          <a:graphicData uri="http://schemas.openxmlformats.org/drawingml/2006/table">
            <a:tbl>
              <a:tblPr firstRow="1" bandRow="1">
                <a:tableStyleId>{5C22544A-7EE6-4342-B048-85BDC9FD1C3A}</a:tableStyleId>
              </a:tblPr>
              <a:tblGrid>
                <a:gridCol w="1650883"/>
                <a:gridCol w="1556161"/>
                <a:gridCol w="1776436"/>
                <a:gridCol w="1389293"/>
                <a:gridCol w="1174344"/>
                <a:gridCol w="1292083"/>
              </a:tblGrid>
              <a:tr h="671456">
                <a:tc>
                  <a:txBody>
                    <a:bodyPr/>
                    <a:lstStyle/>
                    <a:p>
                      <a:pPr algn="ctr"/>
                      <a:r>
                        <a:rPr lang="en-US" dirty="0" smtClean="0"/>
                        <a:t>School</a:t>
                      </a:r>
                      <a:endParaRPr lang="en-CA" dirty="0"/>
                    </a:p>
                  </a:txBody>
                  <a:tcPr/>
                </a:tc>
                <a:tc>
                  <a:txBody>
                    <a:bodyPr/>
                    <a:lstStyle/>
                    <a:p>
                      <a:pPr algn="ctr"/>
                      <a:r>
                        <a:rPr lang="en-US" dirty="0" smtClean="0"/>
                        <a:t>Longest Ride In</a:t>
                      </a:r>
                      <a:endParaRPr lang="en-CA" dirty="0"/>
                    </a:p>
                  </a:txBody>
                  <a:tcPr/>
                </a:tc>
                <a:tc>
                  <a:txBody>
                    <a:bodyPr/>
                    <a:lstStyle/>
                    <a:p>
                      <a:pPr algn="ctr"/>
                      <a:r>
                        <a:rPr lang="en-US" dirty="0" smtClean="0"/>
                        <a:t>Longest Ride Out</a:t>
                      </a:r>
                      <a:endParaRPr lang="en-CA" dirty="0"/>
                    </a:p>
                  </a:txBody>
                  <a:tcPr/>
                </a:tc>
                <a:tc>
                  <a:txBody>
                    <a:bodyPr/>
                    <a:lstStyle/>
                    <a:p>
                      <a:pPr algn="ctr"/>
                      <a:r>
                        <a:rPr lang="en-US" dirty="0" smtClean="0"/>
                        <a:t>Earliest</a:t>
                      </a:r>
                      <a:r>
                        <a:rPr lang="en-US" baseline="0" dirty="0" smtClean="0"/>
                        <a:t> Pick-up</a:t>
                      </a:r>
                      <a:endParaRPr lang="en-CA" dirty="0"/>
                    </a:p>
                  </a:txBody>
                  <a:tcPr/>
                </a:tc>
                <a:tc>
                  <a:txBody>
                    <a:bodyPr/>
                    <a:lstStyle/>
                    <a:p>
                      <a:pPr algn="ctr"/>
                      <a:r>
                        <a:rPr lang="en-US" dirty="0" smtClean="0"/>
                        <a:t>Latest Drop Off </a:t>
                      </a:r>
                      <a:endParaRPr lang="en-CA" dirty="0"/>
                    </a:p>
                  </a:txBody>
                  <a:tcPr/>
                </a:tc>
                <a:tc>
                  <a:txBody>
                    <a:bodyPr/>
                    <a:lstStyle/>
                    <a:p>
                      <a:pPr algn="ctr"/>
                      <a:r>
                        <a:rPr lang="en-CA" dirty="0" smtClean="0"/>
                        <a:t>Average Ride</a:t>
                      </a:r>
                      <a:r>
                        <a:rPr lang="en-CA" baseline="0" dirty="0" smtClean="0"/>
                        <a:t> Time</a:t>
                      </a:r>
                      <a:endParaRPr lang="en-CA" dirty="0"/>
                    </a:p>
                  </a:txBody>
                  <a:tcPr/>
                </a:tc>
              </a:tr>
              <a:tr h="959224">
                <a:tc>
                  <a:txBody>
                    <a:bodyPr/>
                    <a:lstStyle/>
                    <a:p>
                      <a:pPr algn="ctr"/>
                      <a:r>
                        <a:rPr lang="en-US" dirty="0" smtClean="0">
                          <a:solidFill>
                            <a:schemeClr val="tx2">
                              <a:lumMod val="75000"/>
                              <a:lumOff val="25000"/>
                            </a:schemeClr>
                          </a:solidFill>
                          <a:latin typeface="Arial Rounded MT Bold" pitchFamily="34" charset="0"/>
                        </a:rPr>
                        <a:t>Millville Elementary</a:t>
                      </a:r>
                      <a:r>
                        <a:rPr lang="en-US" baseline="0" dirty="0" smtClean="0">
                          <a:solidFill>
                            <a:schemeClr val="tx2">
                              <a:lumMod val="75000"/>
                              <a:lumOff val="25000"/>
                            </a:schemeClr>
                          </a:solidFill>
                          <a:latin typeface="Arial Rounded MT Bold" pitchFamily="34" charset="0"/>
                        </a:rPr>
                        <a:t> School</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42 </a:t>
                      </a:r>
                      <a:r>
                        <a:rPr lang="en-US" dirty="0" err="1" smtClean="0">
                          <a:solidFill>
                            <a:schemeClr val="tx2">
                              <a:lumMod val="75000"/>
                              <a:lumOff val="25000"/>
                            </a:schemeClr>
                          </a:solidFill>
                          <a:latin typeface="Arial Rounded MT Bold" pitchFamily="34" charset="0"/>
                        </a:rPr>
                        <a:t>mins</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27 </a:t>
                      </a:r>
                      <a:r>
                        <a:rPr lang="en-US" dirty="0" err="1" smtClean="0">
                          <a:solidFill>
                            <a:schemeClr val="tx2">
                              <a:lumMod val="75000"/>
                              <a:lumOff val="25000"/>
                            </a:schemeClr>
                          </a:solidFill>
                          <a:latin typeface="Arial Rounded MT Bold" pitchFamily="34" charset="0"/>
                        </a:rPr>
                        <a:t>mins</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7:11a.m.</a:t>
                      </a:r>
                      <a:endParaRPr lang="en-CA" dirty="0">
                        <a:solidFill>
                          <a:schemeClr val="tx2">
                            <a:lumMod val="75000"/>
                            <a:lumOff val="25000"/>
                          </a:schemeClr>
                        </a:solidFill>
                        <a:latin typeface="Arial Rounded MT Bold" pitchFamily="34" charset="0"/>
                      </a:endParaRPr>
                    </a:p>
                  </a:txBody>
                  <a:tcPr/>
                </a:tc>
                <a:tc>
                  <a:txBody>
                    <a:bodyPr/>
                    <a:lstStyle/>
                    <a:p>
                      <a:pPr algn="ctr"/>
                      <a:r>
                        <a:rPr lang="en-CA" baseline="0" dirty="0" smtClean="0">
                          <a:solidFill>
                            <a:schemeClr val="tx2">
                              <a:lumMod val="75000"/>
                              <a:lumOff val="25000"/>
                            </a:schemeClr>
                          </a:solidFill>
                          <a:latin typeface="Arial Rounded MT Bold" pitchFamily="34" charset="0"/>
                        </a:rPr>
                        <a:t>2:42p.m.</a:t>
                      </a:r>
                      <a:endParaRPr lang="en-US" dirty="0" smtClean="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14 </a:t>
                      </a:r>
                      <a:r>
                        <a:rPr lang="en-US" dirty="0" err="1" smtClean="0">
                          <a:solidFill>
                            <a:schemeClr val="tx2">
                              <a:lumMod val="75000"/>
                              <a:lumOff val="25000"/>
                            </a:schemeClr>
                          </a:solidFill>
                          <a:latin typeface="Arial Rounded MT Bold" pitchFamily="34" charset="0"/>
                        </a:rPr>
                        <a:t>mins</a:t>
                      </a:r>
                      <a:endParaRPr lang="en-US" dirty="0" smtClean="0">
                        <a:solidFill>
                          <a:schemeClr val="tx2">
                            <a:lumMod val="75000"/>
                            <a:lumOff val="25000"/>
                          </a:schemeClr>
                        </a:solidFill>
                        <a:latin typeface="Arial Rounded MT Bold" pitchFamily="34" charset="0"/>
                      </a:endParaRPr>
                    </a:p>
                  </a:txBody>
                  <a:tcPr/>
                </a:tc>
              </a:tr>
            </a:tbl>
          </a:graphicData>
        </a:graphic>
      </p:graphicFrame>
      <p:sp>
        <p:nvSpPr>
          <p:cNvPr id="10" name="Slide Number Placeholder 9"/>
          <p:cNvSpPr>
            <a:spLocks noGrp="1"/>
          </p:cNvSpPr>
          <p:nvPr>
            <p:ph type="sldNum" sz="quarter" idx="12"/>
          </p:nvPr>
        </p:nvSpPr>
        <p:spPr/>
        <p:txBody>
          <a:bodyPr/>
          <a:lstStyle/>
          <a:p>
            <a:fld id="{7F5CE407-6216-4202-80E4-A30DC2F709B2}" type="slidenum">
              <a:rPr lang="en-US" sz="2000" smtClean="0"/>
              <a:pPr/>
              <a:t>40</a:t>
            </a:fld>
            <a:endParaRPr lang="en-US" sz="2000" dirty="0"/>
          </a:p>
        </p:txBody>
      </p:sp>
      <p:sp>
        <p:nvSpPr>
          <p:cNvPr id="3" name="Footer Placeholder 2"/>
          <p:cNvSpPr>
            <a:spLocks noGrp="1"/>
          </p:cNvSpPr>
          <p:nvPr>
            <p:ph type="ftr" sz="quarter" idx="11"/>
          </p:nvPr>
        </p:nvSpPr>
        <p:spPr/>
        <p:txBody>
          <a:bodyPr/>
          <a:lstStyle/>
          <a:p>
            <a:r>
              <a:rPr lang="en-US" smtClean="0"/>
              <a:t>October 6 , 2015</a:t>
            </a:r>
            <a:endParaRPr lang="en-US" dirty="0"/>
          </a:p>
        </p:txBody>
      </p:sp>
    </p:spTree>
    <p:extLst>
      <p:ext uri="{BB962C8B-B14F-4D97-AF65-F5344CB8AC3E}">
        <p14:creationId xmlns:p14="http://schemas.microsoft.com/office/powerpoint/2010/main" val="40393461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2">
                    <a:lumMod val="75000"/>
                    <a:lumOff val="25000"/>
                  </a:schemeClr>
                </a:solidFill>
                <a:latin typeface="Arial Rounded MT Bold" pitchFamily="34" charset="0"/>
              </a:rPr>
              <a:t>Current Student Address Distances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7178693"/>
              </p:ext>
            </p:extLst>
          </p:nvPr>
        </p:nvGraphicFramePr>
        <p:xfrm>
          <a:off x="1143000" y="1600201"/>
          <a:ext cx="7239000" cy="4695438"/>
        </p:xfrm>
        <a:graphic>
          <a:graphicData uri="http://schemas.openxmlformats.org/drawingml/2006/table">
            <a:tbl>
              <a:tblPr firstRow="1" bandRow="1">
                <a:tableStyleId>{5C22544A-7EE6-4342-B048-85BDC9FD1C3A}</a:tableStyleId>
              </a:tblPr>
              <a:tblGrid>
                <a:gridCol w="3553690"/>
                <a:gridCol w="1842655"/>
                <a:gridCol w="1842655"/>
              </a:tblGrid>
              <a:tr h="1107177">
                <a:tc>
                  <a:txBody>
                    <a:bodyPr/>
                    <a:lstStyle/>
                    <a:p>
                      <a:pPr algn="ctr"/>
                      <a:endParaRPr lang="en-US" dirty="0" smtClean="0"/>
                    </a:p>
                    <a:p>
                      <a:pPr algn="ctr"/>
                      <a:endParaRPr lang="en-US" dirty="0" smtClean="0"/>
                    </a:p>
                    <a:p>
                      <a:pPr algn="ctr"/>
                      <a:endParaRPr lang="en-US" dirty="0"/>
                    </a:p>
                  </a:txBody>
                  <a:tcPr/>
                </a:tc>
                <a:tc>
                  <a:txBody>
                    <a:bodyPr/>
                    <a:lstStyle/>
                    <a:p>
                      <a:pPr algn="ctr" fontAlgn="b"/>
                      <a:r>
                        <a:rPr lang="en-CA" sz="1400" b="1" i="0" u="none" strike="noStrike" dirty="0" smtClean="0">
                          <a:solidFill>
                            <a:schemeClr val="tx2">
                              <a:lumMod val="75000"/>
                              <a:lumOff val="25000"/>
                            </a:schemeClr>
                          </a:solidFill>
                          <a:effectLst/>
                          <a:latin typeface="+mn-lt"/>
                        </a:rPr>
                        <a:t>Distance to Millville</a:t>
                      </a:r>
                      <a:r>
                        <a:rPr lang="en-CA" sz="1400" b="1" i="0" u="none" strike="noStrike" baseline="0" dirty="0" smtClean="0">
                          <a:solidFill>
                            <a:schemeClr val="tx2">
                              <a:lumMod val="75000"/>
                              <a:lumOff val="25000"/>
                            </a:schemeClr>
                          </a:solidFill>
                          <a:effectLst/>
                          <a:latin typeface="+mn-lt"/>
                        </a:rPr>
                        <a:t> Elementary School</a:t>
                      </a:r>
                      <a:r>
                        <a:rPr lang="en-CA" sz="1400" b="1" i="0" u="none" strike="noStrike" dirty="0" smtClean="0">
                          <a:solidFill>
                            <a:schemeClr val="tx2">
                              <a:lumMod val="75000"/>
                              <a:lumOff val="25000"/>
                            </a:schemeClr>
                          </a:solidFill>
                          <a:effectLst/>
                          <a:latin typeface="+mn-lt"/>
                        </a:rPr>
                        <a:t> (KM)</a:t>
                      </a:r>
                    </a:p>
                    <a:p>
                      <a:pPr algn="ctr" fontAlgn="b"/>
                      <a:endParaRPr lang="en-CA" sz="1400" b="1" i="0" u="none" strike="noStrike" dirty="0" smtClean="0">
                        <a:solidFill>
                          <a:schemeClr val="tx2">
                            <a:lumMod val="75000"/>
                            <a:lumOff val="25000"/>
                          </a:schemeClr>
                        </a:solidFill>
                        <a:effectLst/>
                        <a:latin typeface="+mn-lt"/>
                      </a:endParaRPr>
                    </a:p>
                  </a:txBody>
                  <a:tcPr marL="9525" marR="9525" marT="9525" marB="0" anchor="b"/>
                </a:tc>
                <a:tc>
                  <a:txBody>
                    <a:bodyPr/>
                    <a:lstStyle/>
                    <a:p>
                      <a:pPr algn="ctr" fontAlgn="b"/>
                      <a:r>
                        <a:rPr lang="en-CA" sz="1400" b="1" i="0" u="none" strike="noStrike" dirty="0" smtClean="0">
                          <a:solidFill>
                            <a:schemeClr val="tx2">
                              <a:lumMod val="75000"/>
                              <a:lumOff val="25000"/>
                            </a:schemeClr>
                          </a:solidFill>
                          <a:effectLst/>
                          <a:latin typeface="+mn-lt"/>
                        </a:rPr>
                        <a:t>Distance to Nackawic School (KM) (Scenario)  </a:t>
                      </a:r>
                    </a:p>
                    <a:p>
                      <a:pPr algn="ctr" fontAlgn="b"/>
                      <a:endParaRPr lang="en-CA" sz="1400" b="1" i="0" u="none" strike="noStrike" dirty="0" smtClean="0">
                        <a:solidFill>
                          <a:schemeClr val="tx2">
                            <a:lumMod val="75000"/>
                            <a:lumOff val="25000"/>
                          </a:schemeClr>
                        </a:solidFill>
                        <a:effectLst/>
                        <a:latin typeface="+mn-lt"/>
                      </a:endParaRPr>
                    </a:p>
                  </a:txBody>
                  <a:tcPr marL="9525" marR="9525" marT="9525" marB="0" anchor="b"/>
                </a:tc>
              </a:tr>
              <a:tr h="1027941">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Average Distance</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4.3</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20.4 </a:t>
                      </a:r>
                    </a:p>
                    <a:p>
                      <a:pPr algn="ctr"/>
                      <a:r>
                        <a:rPr lang="en-US" sz="1100" dirty="0" smtClean="0">
                          <a:solidFill>
                            <a:schemeClr val="tx2">
                              <a:lumMod val="75000"/>
                              <a:lumOff val="25000"/>
                            </a:schemeClr>
                          </a:solidFill>
                          <a:latin typeface="Arial Rounded MT Bold" panose="020F0704030504030204" pitchFamily="34" charset="0"/>
                        </a:rPr>
                        <a:t>(Average travel time 37</a:t>
                      </a:r>
                      <a:r>
                        <a:rPr lang="en-US" sz="1100" baseline="0" dirty="0" smtClean="0">
                          <a:solidFill>
                            <a:schemeClr val="tx2">
                              <a:lumMod val="75000"/>
                              <a:lumOff val="25000"/>
                            </a:schemeClr>
                          </a:solidFill>
                          <a:latin typeface="Arial Rounded MT Bold" panose="020F0704030504030204" pitchFamily="34" charset="0"/>
                        </a:rPr>
                        <a:t> </a:t>
                      </a:r>
                      <a:r>
                        <a:rPr lang="en-US" sz="1100" dirty="0" smtClean="0">
                          <a:solidFill>
                            <a:schemeClr val="tx2">
                              <a:lumMod val="75000"/>
                              <a:lumOff val="25000"/>
                            </a:schemeClr>
                          </a:solidFill>
                          <a:latin typeface="Arial Rounded MT Bold" panose="020F0704030504030204" pitchFamily="34" charset="0"/>
                        </a:rPr>
                        <a:t>minutes)</a:t>
                      </a:r>
                      <a:endParaRPr lang="en-US" sz="1100" dirty="0">
                        <a:solidFill>
                          <a:schemeClr val="tx2">
                            <a:lumMod val="75000"/>
                            <a:lumOff val="25000"/>
                          </a:schemeClr>
                        </a:solidFill>
                        <a:latin typeface="Arial Rounded MT Bold" panose="020F0704030504030204" pitchFamily="34" charset="0"/>
                      </a:endParaRPr>
                    </a:p>
                  </a:txBody>
                  <a:tcPr/>
                </a:tc>
              </a:tr>
              <a:tr h="1027941">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Maximum Distance</a:t>
                      </a:r>
                    </a:p>
                    <a:p>
                      <a:pPr algn="ct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16.4</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26.6 </a:t>
                      </a:r>
                    </a:p>
                    <a:p>
                      <a:pPr algn="l"/>
                      <a:r>
                        <a:rPr lang="en-US" sz="1100" dirty="0" smtClean="0">
                          <a:solidFill>
                            <a:schemeClr val="tx2">
                              <a:lumMod val="75000"/>
                              <a:lumOff val="25000"/>
                            </a:schemeClr>
                          </a:solidFill>
                          <a:latin typeface="Arial Rounded MT Bold" panose="020F0704030504030204" pitchFamily="34" charset="0"/>
                        </a:rPr>
                        <a:t>(Maximum travel time 45 minutes)</a:t>
                      </a:r>
                      <a:endParaRPr lang="en-US" sz="1100" dirty="0">
                        <a:solidFill>
                          <a:schemeClr val="tx2">
                            <a:lumMod val="75000"/>
                            <a:lumOff val="25000"/>
                          </a:schemeClr>
                        </a:solidFill>
                        <a:latin typeface="Arial Rounded MT Bold" panose="020F0704030504030204" pitchFamily="34" charset="0"/>
                      </a:endParaRPr>
                    </a:p>
                  </a:txBody>
                  <a:tcPr/>
                </a:tc>
              </a:tr>
              <a:tr h="1027941">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Minimum Distance</a:t>
                      </a:r>
                    </a:p>
                    <a:p>
                      <a:pPr algn="ct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0.4</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tx2">
                            <a:lumMod val="75000"/>
                            <a:lumOff val="25000"/>
                          </a:schemeClr>
                        </a:solidFill>
                        <a:latin typeface="Arial Rounded MT Bold" panose="020F0704030504030204" pitchFamily="34" charset="0"/>
                      </a:endParaRPr>
                    </a:p>
                    <a:p>
                      <a:pPr algn="ctr"/>
                      <a:r>
                        <a:rPr lang="en-US" sz="2000" dirty="0" smtClean="0">
                          <a:solidFill>
                            <a:schemeClr val="tx2">
                              <a:lumMod val="75000"/>
                              <a:lumOff val="25000"/>
                            </a:schemeClr>
                          </a:solidFill>
                          <a:latin typeface="Arial Rounded MT Bold" panose="020F0704030504030204" pitchFamily="34" charset="0"/>
                        </a:rPr>
                        <a:t>16.9 </a:t>
                      </a:r>
                    </a:p>
                    <a:p>
                      <a:pPr algn="ctr"/>
                      <a:r>
                        <a:rPr lang="en-US" sz="1100" dirty="0" smtClean="0">
                          <a:solidFill>
                            <a:schemeClr val="tx2">
                              <a:lumMod val="75000"/>
                              <a:lumOff val="25000"/>
                            </a:schemeClr>
                          </a:solidFill>
                          <a:latin typeface="Arial Rounded MT Bold" panose="020F0704030504030204" pitchFamily="34" charset="0"/>
                        </a:rPr>
                        <a:t>(Minimum travel time 22 minutes)</a:t>
                      </a:r>
                    </a:p>
                  </a:txBody>
                  <a:tcPr/>
                </a:tc>
              </a:tr>
            </a:tbl>
          </a:graphicData>
        </a:graphic>
      </p:graphicFrame>
      <p:sp>
        <p:nvSpPr>
          <p:cNvPr id="3" name="Slide Number Placeholder 2"/>
          <p:cNvSpPr>
            <a:spLocks noGrp="1"/>
          </p:cNvSpPr>
          <p:nvPr>
            <p:ph type="sldNum" sz="quarter" idx="12"/>
          </p:nvPr>
        </p:nvSpPr>
        <p:spPr/>
        <p:txBody>
          <a:bodyPr/>
          <a:lstStyle/>
          <a:p>
            <a:fld id="{DB86C2FD-5286-4504-B800-6CB83B425CAA}" type="slidenum">
              <a:rPr lang="en-US" sz="2000" smtClean="0"/>
              <a:t>41</a:t>
            </a:fld>
            <a:endParaRPr lang="en-US" sz="2000" dirty="0"/>
          </a:p>
        </p:txBody>
      </p:sp>
      <p:sp>
        <p:nvSpPr>
          <p:cNvPr id="5" name="Footer Placeholder 4"/>
          <p:cNvSpPr>
            <a:spLocks noGrp="1"/>
          </p:cNvSpPr>
          <p:nvPr>
            <p:ph type="ftr" sz="quarter" idx="11"/>
          </p:nvPr>
        </p:nvSpPr>
        <p:spPr/>
        <p:txBody>
          <a:bodyPr/>
          <a:lstStyle/>
          <a:p>
            <a:r>
              <a:rPr lang="en-US" smtClean="0"/>
              <a:t>October 6 , 2015</a:t>
            </a:r>
            <a:endParaRPr lang="en-US" dirty="0"/>
          </a:p>
        </p:txBody>
      </p:sp>
    </p:spTree>
    <p:extLst>
      <p:ext uri="{BB962C8B-B14F-4D97-AF65-F5344CB8AC3E}">
        <p14:creationId xmlns:p14="http://schemas.microsoft.com/office/powerpoint/2010/main" val="19938775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8264"/>
          </a:xfrm>
        </p:spPr>
        <p:txBody>
          <a:bodyPr>
            <a:normAutofit fontScale="90000"/>
          </a:bodyPr>
          <a:lstStyle/>
          <a:p>
            <a:r>
              <a:rPr lang="en-US" b="1" dirty="0" smtClean="0">
                <a:solidFill>
                  <a:schemeClr val="tx2">
                    <a:lumMod val="75000"/>
                    <a:lumOff val="25000"/>
                  </a:schemeClr>
                </a:solidFill>
                <a:latin typeface="Arial Rounded MT Bold" pitchFamily="34" charset="0"/>
              </a:rPr>
              <a:t>Millville Transportation Study</a:t>
            </a:r>
            <a:endParaRPr lang="en-CA" b="1" dirty="0">
              <a:solidFill>
                <a:schemeClr val="tx2">
                  <a:lumMod val="75000"/>
                  <a:lumOff val="25000"/>
                </a:schemeClr>
              </a:solidFill>
              <a:latin typeface="Arial Rounded MT Bold" pitchFamily="34" charset="0"/>
            </a:endParaRPr>
          </a:p>
        </p:txBody>
      </p:sp>
      <p:sp>
        <p:nvSpPr>
          <p:cNvPr id="10" name="Slide Number Placeholder 9"/>
          <p:cNvSpPr>
            <a:spLocks noGrp="1"/>
          </p:cNvSpPr>
          <p:nvPr>
            <p:ph type="sldNum" sz="quarter" idx="12"/>
          </p:nvPr>
        </p:nvSpPr>
        <p:spPr/>
        <p:txBody>
          <a:bodyPr/>
          <a:lstStyle/>
          <a:p>
            <a:fld id="{7F5CE407-6216-4202-80E4-A30DC2F709B2}" type="slidenum">
              <a:rPr lang="en-US" sz="2000" smtClean="0"/>
              <a:pPr/>
              <a:t>42</a:t>
            </a:fld>
            <a:endParaRPr lang="en-US" sz="2000"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9898" y="914400"/>
            <a:ext cx="887396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October 6 , 2015</a:t>
            </a:r>
            <a:endParaRPr lang="en-US" dirty="0"/>
          </a:p>
        </p:txBody>
      </p:sp>
    </p:spTree>
    <p:extLst>
      <p:ext uri="{BB962C8B-B14F-4D97-AF65-F5344CB8AC3E}">
        <p14:creationId xmlns:p14="http://schemas.microsoft.com/office/powerpoint/2010/main" val="18448270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Salaries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43</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688691880"/>
              </p:ext>
            </p:extLst>
          </p:nvPr>
        </p:nvGraphicFramePr>
        <p:xfrm>
          <a:off x="264456" y="1361440"/>
          <a:ext cx="8624052" cy="1457960"/>
        </p:xfrm>
        <a:graphic>
          <a:graphicData uri="http://schemas.openxmlformats.org/drawingml/2006/table">
            <a:tbl>
              <a:tblPr firstRow="1" bandRow="1">
                <a:tableStyleId>{5C22544A-7EE6-4342-B048-85BDC9FD1C3A}</a:tableStyleId>
              </a:tblPr>
              <a:tblGrid>
                <a:gridCol w="2295864"/>
                <a:gridCol w="2016162"/>
                <a:gridCol w="2156013"/>
                <a:gridCol w="2156013"/>
              </a:tblGrid>
              <a:tr h="585470">
                <a:tc>
                  <a:txBody>
                    <a:bodyPr/>
                    <a:lstStyle/>
                    <a:p>
                      <a:endParaRPr lang="en-CA" dirty="0"/>
                    </a:p>
                  </a:txBody>
                  <a:tcPr/>
                </a:tc>
                <a:tc gridSpan="3">
                  <a:txBody>
                    <a:bodyPr/>
                    <a:lstStyle/>
                    <a:p>
                      <a:pPr algn="ctr"/>
                      <a:r>
                        <a:rPr lang="en-US" dirty="0" smtClean="0">
                          <a:latin typeface="Arial Rounded MT Bold" pitchFamily="34" charset="0"/>
                        </a:rPr>
                        <a:t>Actual Costs</a:t>
                      </a:r>
                      <a:endParaRPr lang="en-CA"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585470">
                <a:tc>
                  <a:txBody>
                    <a:bodyPr/>
                    <a:lstStyle/>
                    <a:p>
                      <a:pPr algn="l" fontAlgn="b"/>
                      <a:r>
                        <a:rPr lang="en-US" sz="18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Fiscal Year</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251460">
                <a:tc>
                  <a:txBody>
                    <a:bodyPr/>
                    <a:lstStyle/>
                    <a:p>
                      <a:pPr algn="l" fontAlgn="b"/>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2014-2015</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2013-2014</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2012-2013</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46775200"/>
              </p:ext>
            </p:extLst>
          </p:nvPr>
        </p:nvGraphicFramePr>
        <p:xfrm>
          <a:off x="228600" y="3368040"/>
          <a:ext cx="8659907" cy="2575559"/>
        </p:xfrm>
        <a:graphic>
          <a:graphicData uri="http://schemas.openxmlformats.org/drawingml/2006/table">
            <a:tbl>
              <a:tblPr firstRow="1" bandRow="1">
                <a:tableStyleId>{5C22544A-7EE6-4342-B048-85BDC9FD1C3A}</a:tableStyleId>
              </a:tblPr>
              <a:tblGrid>
                <a:gridCol w="2308568"/>
                <a:gridCol w="1874445"/>
                <a:gridCol w="2194964"/>
                <a:gridCol w="2281930"/>
              </a:tblGrid>
              <a:tr h="442223">
                <a:tc>
                  <a:txBody>
                    <a:bodyPr/>
                    <a:lstStyle/>
                    <a:p>
                      <a:pPr algn="l" fontAlgn="b"/>
                      <a:r>
                        <a:rPr lang="en-US" sz="1800" b="1" i="0" u="none" strike="noStrike" dirty="0">
                          <a:solidFill>
                            <a:schemeClr val="bg1"/>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Administration</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12,510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12,309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12,252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Teacher</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311,271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343,521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319,122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Admin.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31,775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28,694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21,606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Educational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21,944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21,944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22,096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Custodian</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25,751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26,219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25,819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Total</a:t>
                      </a:r>
                    </a:p>
                  </a:txBody>
                  <a:tcPr marL="12700" marR="12700" marT="1270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403,251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432,687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400,895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19685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0144"/>
          </a:xfrm>
        </p:spPr>
        <p:txBody>
          <a:bodyPr/>
          <a:lstStyle/>
          <a:p>
            <a:r>
              <a:rPr lang="en-US" b="1" dirty="0" smtClean="0">
                <a:solidFill>
                  <a:schemeClr val="tx2">
                    <a:lumMod val="75000"/>
                    <a:lumOff val="25000"/>
                  </a:schemeClr>
                </a:solidFill>
                <a:latin typeface="Arial Rounded MT Bold" pitchFamily="34" charset="0"/>
              </a:rPr>
              <a:t>Assigned Budgets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44</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3875893372"/>
              </p:ext>
            </p:extLst>
          </p:nvPr>
        </p:nvGraphicFramePr>
        <p:xfrm>
          <a:off x="198120" y="2259443"/>
          <a:ext cx="8690388" cy="3615900"/>
        </p:xfrm>
        <a:graphic>
          <a:graphicData uri="http://schemas.openxmlformats.org/drawingml/2006/table">
            <a:tbl>
              <a:tblPr firstRow="1" bandRow="1">
                <a:tableStyleId>{5C22544A-7EE6-4342-B048-85BDC9FD1C3A}</a:tableStyleId>
              </a:tblPr>
              <a:tblGrid>
                <a:gridCol w="2222349"/>
                <a:gridCol w="2156013"/>
                <a:gridCol w="2156013"/>
                <a:gridCol w="2156013"/>
              </a:tblGrid>
              <a:tr h="0">
                <a:tc>
                  <a:txBody>
                    <a:bodyPr/>
                    <a:lstStyle/>
                    <a:p>
                      <a:pPr algn="l" fontAlgn="b"/>
                      <a:r>
                        <a:rPr lang="en-CA" sz="1400" b="1" i="0" u="none" strike="noStrike" dirty="0">
                          <a:solidFill>
                            <a:schemeClr val="bg1"/>
                          </a:solidFill>
                          <a:effectLst/>
                          <a:latin typeface="Arial Rounded MT Bold" pitchFamily="34" charset="0"/>
                        </a:rPr>
                        <a:t>Assigned Budgets</a:t>
                      </a: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r>
              <a:tr h="290072">
                <a:tc>
                  <a:txBody>
                    <a:bodyPr/>
                    <a:lstStyle/>
                    <a:p>
                      <a:pPr algn="l" fontAlgn="b"/>
                      <a:r>
                        <a:rPr lang="en-CA" sz="1400" b="1" i="0" u="none" strike="noStrike" dirty="0">
                          <a:solidFill>
                            <a:schemeClr val="tx2">
                              <a:lumMod val="75000"/>
                              <a:lumOff val="25000"/>
                            </a:schemeClr>
                          </a:solidFill>
                          <a:effectLst/>
                          <a:latin typeface="Arial Rounded MT Bold" pitchFamily="34" charset="0"/>
                        </a:rPr>
                        <a:t>Regular Instruction</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6,578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9,672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9,128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Admin.Support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1,623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1,646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1,379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Library</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smtClean="0">
                          <a:solidFill>
                            <a:schemeClr val="tx2">
                              <a:lumMod val="75000"/>
                              <a:lumOff val="25000"/>
                            </a:schemeClr>
                          </a:solidFill>
                          <a:effectLst/>
                          <a:latin typeface="Arial Rounded MT Bold" pitchFamily="34" charset="0"/>
                        </a:rPr>
                        <a:t>               -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540835">
                <a:tc>
                  <a:txBody>
                    <a:bodyPr/>
                    <a:lstStyle/>
                    <a:p>
                      <a:pPr algn="l" fontAlgn="b"/>
                      <a:r>
                        <a:rPr lang="en-CA" sz="1400" b="1" i="0" u="none" strike="noStrike" dirty="0">
                          <a:solidFill>
                            <a:schemeClr val="tx2">
                              <a:lumMod val="75000"/>
                              <a:lumOff val="25000"/>
                            </a:schemeClr>
                          </a:solidFill>
                          <a:effectLst/>
                          <a:latin typeface="Arial Rounded MT Bold" pitchFamily="34" charset="0"/>
                        </a:rPr>
                        <a:t>Teachers Working Conditions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1,648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1,692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2,615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9073">
                <a:tc>
                  <a:txBody>
                    <a:bodyPr/>
                    <a:lstStyle/>
                    <a:p>
                      <a:pPr algn="l" fontAlgn="b"/>
                      <a:r>
                        <a:rPr lang="en-CA" sz="1400" b="1" i="0" u="none" strike="noStrike" dirty="0">
                          <a:solidFill>
                            <a:schemeClr val="tx2">
                              <a:lumMod val="75000"/>
                              <a:lumOff val="25000"/>
                            </a:schemeClr>
                          </a:solidFill>
                          <a:effectLst/>
                          <a:latin typeface="Arial Rounded MT Bold" pitchFamily="34" charset="0"/>
                        </a:rPr>
                        <a:t>Nutrition</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409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495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791</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Bilingual Learning Environ.</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250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a:t>
                      </a:r>
                      <a:r>
                        <a:rPr lang="en-CA" sz="1400" b="1" i="0" u="none" strike="noStrike" dirty="0">
                          <a:solidFill>
                            <a:schemeClr val="tx2">
                              <a:lumMod val="75000"/>
                              <a:lumOff val="25000"/>
                            </a:schemeClr>
                          </a:solidFill>
                          <a:effectLst/>
                          <a:latin typeface="Arial Rounded MT Bold" pitchFamily="34" charset="0"/>
                        </a:rPr>
                        <a:t>250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250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Wellness Grant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1,182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452</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447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Co/Extra Trips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342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347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290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PSSC</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133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158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218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465195">
                <a:tc>
                  <a:txBody>
                    <a:bodyPr/>
                    <a:lstStyle/>
                    <a:p>
                      <a:pPr algn="l" fontAlgn="b"/>
                      <a:r>
                        <a:rPr lang="en-CA" sz="1400" b="1" i="0" u="none" strike="noStrike" dirty="0">
                          <a:solidFill>
                            <a:schemeClr val="tx2">
                              <a:lumMod val="75000"/>
                              <a:lumOff val="25000"/>
                            </a:schemeClr>
                          </a:solidFill>
                          <a:effectLst/>
                          <a:latin typeface="Arial Rounded MT Bold" pitchFamily="34" charset="0"/>
                        </a:rPr>
                        <a:t>Total</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12,165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14,712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15,118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8501049"/>
              </p:ext>
            </p:extLst>
          </p:nvPr>
        </p:nvGraphicFramePr>
        <p:xfrm>
          <a:off x="264459" y="1005840"/>
          <a:ext cx="8624050" cy="960120"/>
        </p:xfrm>
        <a:graphic>
          <a:graphicData uri="http://schemas.openxmlformats.org/drawingml/2006/table">
            <a:tbl>
              <a:tblPr firstRow="1" bandRow="1">
                <a:tableStyleId>{5C22544A-7EE6-4342-B048-85BDC9FD1C3A}</a:tableStyleId>
              </a:tblPr>
              <a:tblGrid>
                <a:gridCol w="2295864"/>
                <a:gridCol w="2016162"/>
                <a:gridCol w="2156012"/>
                <a:gridCol w="2156012"/>
              </a:tblGrid>
              <a:tr h="326890">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4244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390787">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2014-2015</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7856111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2064"/>
          </a:xfrm>
        </p:spPr>
        <p:txBody>
          <a:bodyPr/>
          <a:lstStyle/>
          <a:p>
            <a:r>
              <a:rPr lang="en-US" b="1" dirty="0" smtClean="0">
                <a:solidFill>
                  <a:schemeClr val="tx2">
                    <a:lumMod val="75000"/>
                    <a:lumOff val="25000"/>
                  </a:schemeClr>
                </a:solidFill>
                <a:latin typeface="Arial Rounded MT Bold" pitchFamily="34" charset="0"/>
              </a:rPr>
              <a:t>Facilities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45</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167285754"/>
              </p:ext>
            </p:extLst>
          </p:nvPr>
        </p:nvGraphicFramePr>
        <p:xfrm>
          <a:off x="264458" y="1036320"/>
          <a:ext cx="8624047" cy="1143001"/>
        </p:xfrm>
        <a:graphic>
          <a:graphicData uri="http://schemas.openxmlformats.org/drawingml/2006/table">
            <a:tbl>
              <a:tblPr firstRow="1" bandRow="1">
                <a:tableStyleId>{5C22544A-7EE6-4342-B048-85BDC9FD1C3A}</a:tableStyleId>
              </a:tblPr>
              <a:tblGrid>
                <a:gridCol w="2295863"/>
                <a:gridCol w="2016162"/>
                <a:gridCol w="2156011"/>
                <a:gridCol w="2156011"/>
              </a:tblGrid>
              <a:tr h="389155">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2014-2015</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01942143"/>
              </p:ext>
            </p:extLst>
          </p:nvPr>
        </p:nvGraphicFramePr>
        <p:xfrm>
          <a:off x="264456" y="2499360"/>
          <a:ext cx="8624048" cy="3535680"/>
        </p:xfrm>
        <a:graphic>
          <a:graphicData uri="http://schemas.openxmlformats.org/drawingml/2006/table">
            <a:tbl>
              <a:tblPr firstRow="1" bandRow="1">
                <a:tableStyleId>{5C22544A-7EE6-4342-B048-85BDC9FD1C3A}</a:tableStyleId>
              </a:tblPr>
              <a:tblGrid>
                <a:gridCol w="2156012"/>
                <a:gridCol w="2156012"/>
                <a:gridCol w="2156012"/>
                <a:gridCol w="2156012"/>
              </a:tblGrid>
              <a:tr h="483441">
                <a:tc>
                  <a:txBody>
                    <a:bodyPr/>
                    <a:lstStyle/>
                    <a:p>
                      <a:pPr algn="l" fontAlgn="b"/>
                      <a:r>
                        <a:rPr lang="en-CA" sz="1600" b="1" i="0" u="none" strike="noStrike" dirty="0">
                          <a:solidFill>
                            <a:schemeClr val="bg1"/>
                          </a:solidFill>
                          <a:effectLst/>
                          <a:latin typeface="Arial Rounded MT Bold" pitchFamily="34" charset="0"/>
                        </a:rPr>
                        <a:t>Facilities Costs</a:t>
                      </a: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dirty="0">
                          <a:solidFill>
                            <a:schemeClr val="tx2">
                              <a:lumMod val="75000"/>
                              <a:lumOff val="25000"/>
                            </a:schemeClr>
                          </a:solidFill>
                          <a:effectLst/>
                          <a:latin typeface="Arial Rounded MT Bold" pitchFamily="34" charset="0"/>
                        </a:rPr>
                        <a:t>Electricity</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4,578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5,092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4,762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Water and Sewer</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Garbage Removal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2,412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3,400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3,400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Ground Maintenance</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7,725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9,000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7,200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Heating Fuel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12,544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14,804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14,967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Cleaning Supplies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1,375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1,410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502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Minor Repairs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4,782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4,479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5,745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08239">
                <a:tc>
                  <a:txBody>
                    <a:bodyPr/>
                    <a:lstStyle/>
                    <a:p>
                      <a:pPr algn="l" fontAlgn="b"/>
                      <a:r>
                        <a:rPr lang="en-CA" sz="1600" b="1" i="0" u="none" strike="noStrike">
                          <a:solidFill>
                            <a:schemeClr val="tx2">
                              <a:lumMod val="75000"/>
                              <a:lumOff val="25000"/>
                            </a:schemeClr>
                          </a:solidFill>
                          <a:effectLst/>
                          <a:latin typeface="Arial Rounded MT Bold" pitchFamily="34" charset="0"/>
                        </a:rPr>
                        <a:t>Total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33,416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38,185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36,576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50559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Total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October 6 , 2015</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46</a:t>
            </a:fld>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743873533"/>
              </p:ext>
            </p:extLst>
          </p:nvPr>
        </p:nvGraphicFramePr>
        <p:xfrm>
          <a:off x="264459" y="1600200"/>
          <a:ext cx="8559502" cy="1766106"/>
        </p:xfrm>
        <a:graphic>
          <a:graphicData uri="http://schemas.openxmlformats.org/drawingml/2006/table">
            <a:tbl>
              <a:tblPr firstRow="1" bandRow="1">
                <a:tableStyleId>{5C22544A-7EE6-4342-B048-85BDC9FD1C3A}</a:tableStyleId>
              </a:tblPr>
              <a:tblGrid>
                <a:gridCol w="2374887"/>
                <a:gridCol w="2085559"/>
                <a:gridCol w="2230222"/>
                <a:gridCol w="1868834"/>
              </a:tblGrid>
              <a:tr h="389155">
                <a:tc>
                  <a:txBody>
                    <a:bodyPr/>
                    <a:lstStyle/>
                    <a:p>
                      <a:endParaRPr lang="en-CA" sz="2400" dirty="0"/>
                    </a:p>
                  </a:txBody>
                  <a:tcPr/>
                </a:tc>
                <a:tc gridSpan="3">
                  <a:txBody>
                    <a:bodyPr/>
                    <a:lstStyle/>
                    <a:p>
                      <a:pPr algn="ctr"/>
                      <a:r>
                        <a:rPr lang="en-US" sz="2400" dirty="0" smtClean="0">
                          <a:latin typeface="Arial Rounded MT Bold" pitchFamily="34" charset="0"/>
                        </a:rPr>
                        <a:t>Actual Costs</a:t>
                      </a:r>
                      <a:endParaRPr lang="en-CA" sz="2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2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2400" b="1" i="0" u="none" strike="noStrike" dirty="0" smtClean="0">
                          <a:solidFill>
                            <a:schemeClr val="tx2">
                              <a:lumMod val="75000"/>
                              <a:lumOff val="25000"/>
                            </a:schemeClr>
                          </a:solidFill>
                          <a:effectLst/>
                          <a:latin typeface="Arial Rounded MT Bold" pitchFamily="34" charset="0"/>
                        </a:rPr>
                        <a:t>Fiscal Year</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2014-2015</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2013-2014</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2012-2013</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r>
              <a:tr h="465223">
                <a:tc>
                  <a:txBody>
                    <a:bodyPr/>
                    <a:lstStyle/>
                    <a:p>
                      <a:pPr algn="l" fontAlgn="b"/>
                      <a:r>
                        <a:rPr lang="en-US" sz="2400" b="1" i="0" u="none" strike="noStrike" dirty="0" smtClean="0">
                          <a:solidFill>
                            <a:schemeClr val="tx2">
                              <a:lumMod val="75000"/>
                              <a:lumOff val="25000"/>
                            </a:schemeClr>
                          </a:solidFill>
                          <a:effectLst/>
                          <a:latin typeface="Arial Rounded MT Bold" pitchFamily="34" charset="0"/>
                        </a:rPr>
                        <a:t>TOTAL COSTS</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448,832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485,584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452,589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99711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rPr>
              <a:t>Economic Development</a:t>
            </a:r>
            <a:br>
              <a:rPr lang="en-US" sz="3600" b="1" dirty="0" smtClean="0">
                <a:solidFill>
                  <a:schemeClr val="tx2">
                    <a:lumMod val="75000"/>
                    <a:lumOff val="25000"/>
                  </a:schemeClr>
                </a:solidFill>
              </a:rPr>
            </a:br>
            <a:r>
              <a:rPr lang="en-US" sz="1600" dirty="0" smtClean="0">
                <a:solidFill>
                  <a:schemeClr val="tx2">
                    <a:lumMod val="75000"/>
                    <a:lumOff val="25000"/>
                  </a:schemeClr>
                </a:solidFill>
              </a:rPr>
              <a:t>The following is a list of Millville Catchment area businesses:</a:t>
            </a:r>
            <a:endParaRPr lang="en-US" sz="1600" dirty="0">
              <a:solidFill>
                <a:schemeClr val="tx2">
                  <a:lumMod val="75000"/>
                  <a:lumOff val="25000"/>
                </a:schemeClr>
              </a:solidFill>
            </a:endParaRPr>
          </a:p>
        </p:txBody>
      </p:sp>
      <p:sp>
        <p:nvSpPr>
          <p:cNvPr id="5" name="Content Placeholder 4"/>
          <p:cNvSpPr>
            <a:spLocks noGrp="1"/>
          </p:cNvSpPr>
          <p:nvPr>
            <p:ph sz="half" idx="1"/>
          </p:nvPr>
        </p:nvSpPr>
        <p:spPr>
          <a:xfrm>
            <a:off x="549275" y="1600200"/>
            <a:ext cx="3962764" cy="4675467"/>
          </a:xfrm>
        </p:spPr>
        <p:txBody>
          <a:bodyPr>
            <a:normAutofit fontScale="25000" lnSpcReduction="20000"/>
          </a:bodyPr>
          <a:lstStyle/>
          <a:p>
            <a:r>
              <a:rPr lang="en-US" sz="5600" dirty="0" smtClean="0">
                <a:solidFill>
                  <a:schemeClr val="tx2">
                    <a:lumMod val="75000"/>
                    <a:lumOff val="25000"/>
                  </a:schemeClr>
                </a:solidFill>
                <a:latin typeface="Arial Rounded MT Bold" panose="020F0704030504030204" pitchFamily="34" charset="0"/>
              </a:rPr>
              <a:t>** Crabbe Mountain</a:t>
            </a:r>
          </a:p>
          <a:p>
            <a:r>
              <a:rPr lang="en-US" sz="5600" dirty="0" smtClean="0">
                <a:solidFill>
                  <a:schemeClr val="tx2">
                    <a:lumMod val="75000"/>
                    <a:lumOff val="25000"/>
                  </a:schemeClr>
                </a:solidFill>
                <a:latin typeface="Arial Rounded MT Bold" panose="020F0704030504030204" pitchFamily="34" charset="0"/>
              </a:rPr>
              <a:t>**  </a:t>
            </a:r>
            <a:r>
              <a:rPr lang="en-US" sz="5600" dirty="0" err="1" smtClean="0">
                <a:solidFill>
                  <a:schemeClr val="tx2">
                    <a:lumMod val="75000"/>
                    <a:lumOff val="25000"/>
                  </a:schemeClr>
                </a:solidFill>
                <a:latin typeface="Arial Rounded MT Bold" panose="020F0704030504030204" pitchFamily="34" charset="0"/>
              </a:rPr>
              <a:t>Hainsville’s</a:t>
            </a:r>
            <a:r>
              <a:rPr lang="en-US" sz="5600" dirty="0" smtClean="0">
                <a:solidFill>
                  <a:schemeClr val="tx2">
                    <a:lumMod val="75000"/>
                    <a:lumOff val="25000"/>
                  </a:schemeClr>
                </a:solidFill>
                <a:latin typeface="Arial Rounded MT Bold" panose="020F0704030504030204" pitchFamily="34" charset="0"/>
              </a:rPr>
              <a:t> Stop and Shop – Middle </a:t>
            </a:r>
            <a:r>
              <a:rPr lang="en-US" sz="5600" dirty="0" err="1" smtClean="0">
                <a:solidFill>
                  <a:schemeClr val="tx2">
                    <a:lumMod val="75000"/>
                    <a:lumOff val="25000"/>
                  </a:schemeClr>
                </a:solidFill>
                <a:latin typeface="Arial Rounded MT Bold" panose="020F0704030504030204" pitchFamily="34" charset="0"/>
              </a:rPr>
              <a:t>Hainesville</a:t>
            </a:r>
            <a:r>
              <a:rPr lang="en-US" sz="5600" dirty="0" smtClean="0">
                <a:solidFill>
                  <a:schemeClr val="tx2">
                    <a:lumMod val="75000"/>
                    <a:lumOff val="25000"/>
                  </a:schemeClr>
                </a:solidFill>
                <a:latin typeface="Arial Rounded MT Bold" panose="020F0704030504030204" pitchFamily="34" charset="0"/>
              </a:rPr>
              <a:t>-  </a:t>
            </a:r>
          </a:p>
          <a:p>
            <a:r>
              <a:rPr lang="en-US" sz="5600" dirty="0" smtClean="0">
                <a:solidFill>
                  <a:schemeClr val="tx2">
                    <a:lumMod val="75000"/>
                    <a:lumOff val="25000"/>
                  </a:schemeClr>
                </a:solidFill>
                <a:latin typeface="Arial Rounded MT Bold" panose="020F0704030504030204" pitchFamily="34" charset="0"/>
              </a:rPr>
              <a:t>** </a:t>
            </a:r>
            <a:r>
              <a:rPr lang="en-US" sz="5600" dirty="0" err="1" smtClean="0">
                <a:solidFill>
                  <a:schemeClr val="tx2">
                    <a:lumMod val="75000"/>
                    <a:lumOff val="25000"/>
                  </a:schemeClr>
                </a:solidFill>
                <a:latin typeface="Arial Rounded MT Bold" panose="020F0704030504030204" pitchFamily="34" charset="0"/>
              </a:rPr>
              <a:t>Hainsville</a:t>
            </a:r>
            <a:r>
              <a:rPr lang="en-US" sz="5600" dirty="0" smtClean="0">
                <a:solidFill>
                  <a:schemeClr val="tx2">
                    <a:lumMod val="75000"/>
                    <a:lumOff val="25000"/>
                  </a:schemeClr>
                </a:solidFill>
                <a:latin typeface="Arial Rounded MT Bold" panose="020F0704030504030204" pitchFamily="34" charset="0"/>
              </a:rPr>
              <a:t> Sawmill Limited – Middle </a:t>
            </a:r>
            <a:r>
              <a:rPr lang="en-US" sz="5600" dirty="0" err="1" smtClean="0">
                <a:solidFill>
                  <a:schemeClr val="tx2">
                    <a:lumMod val="75000"/>
                    <a:lumOff val="25000"/>
                  </a:schemeClr>
                </a:solidFill>
                <a:latin typeface="Arial Rounded MT Bold" panose="020F0704030504030204" pitchFamily="34" charset="0"/>
              </a:rPr>
              <a:t>Hainesville</a:t>
            </a:r>
            <a:r>
              <a:rPr lang="en-US" sz="5600" dirty="0" smtClean="0">
                <a:solidFill>
                  <a:schemeClr val="tx2">
                    <a:lumMod val="75000"/>
                    <a:lumOff val="25000"/>
                  </a:schemeClr>
                </a:solidFill>
                <a:latin typeface="Arial Rounded MT Bold" panose="020F0704030504030204" pitchFamily="34" charset="0"/>
              </a:rPr>
              <a:t>-  </a:t>
            </a:r>
          </a:p>
          <a:p>
            <a:r>
              <a:rPr lang="en-US" sz="5600" dirty="0" smtClean="0">
                <a:solidFill>
                  <a:schemeClr val="tx2">
                    <a:lumMod val="75000"/>
                    <a:lumOff val="25000"/>
                  </a:schemeClr>
                </a:solidFill>
                <a:latin typeface="Arial Rounded MT Bold" panose="020F0704030504030204" pitchFamily="34" charset="0"/>
              </a:rPr>
              <a:t>Larsen’s Auto Sales-Millville  </a:t>
            </a:r>
          </a:p>
          <a:p>
            <a:r>
              <a:rPr lang="en-US" sz="5600" dirty="0" err="1" smtClean="0">
                <a:solidFill>
                  <a:schemeClr val="tx2">
                    <a:lumMod val="75000"/>
                    <a:lumOff val="25000"/>
                  </a:schemeClr>
                </a:solidFill>
                <a:latin typeface="Arial Rounded MT Bold" panose="020F0704030504030204" pitchFamily="34" charset="0"/>
              </a:rPr>
              <a:t>Mountainview</a:t>
            </a:r>
            <a:r>
              <a:rPr lang="en-US" sz="5600" dirty="0" smtClean="0">
                <a:solidFill>
                  <a:schemeClr val="tx2">
                    <a:lumMod val="75000"/>
                    <a:lumOff val="25000"/>
                  </a:schemeClr>
                </a:solidFill>
                <a:latin typeface="Arial Rounded MT Bold" panose="020F0704030504030204" pitchFamily="34" charset="0"/>
              </a:rPr>
              <a:t> Taxidermy  </a:t>
            </a:r>
          </a:p>
          <a:p>
            <a:r>
              <a:rPr lang="en-US" sz="5600" dirty="0" smtClean="0">
                <a:solidFill>
                  <a:schemeClr val="tx2">
                    <a:lumMod val="75000"/>
                    <a:lumOff val="25000"/>
                  </a:schemeClr>
                </a:solidFill>
                <a:latin typeface="Arial Rounded MT Bold" panose="020F0704030504030204" pitchFamily="34" charset="0"/>
              </a:rPr>
              <a:t> **</a:t>
            </a:r>
            <a:r>
              <a:rPr lang="en-US" sz="5600" dirty="0" err="1" smtClean="0">
                <a:solidFill>
                  <a:schemeClr val="tx2">
                    <a:lumMod val="75000"/>
                    <a:lumOff val="25000"/>
                  </a:schemeClr>
                </a:solidFill>
                <a:latin typeface="Arial Rounded MT Bold" panose="020F0704030504030204" pitchFamily="34" charset="0"/>
              </a:rPr>
              <a:t>Bragdon’s</a:t>
            </a:r>
            <a:r>
              <a:rPr lang="en-US" sz="5600" dirty="0" smtClean="0">
                <a:solidFill>
                  <a:schemeClr val="tx2">
                    <a:lumMod val="75000"/>
                    <a:lumOff val="25000"/>
                  </a:schemeClr>
                </a:solidFill>
                <a:latin typeface="Arial Rounded MT Bold" panose="020F0704030504030204" pitchFamily="34" charset="0"/>
              </a:rPr>
              <a:t> Building Contractors</a:t>
            </a:r>
          </a:p>
          <a:p>
            <a:r>
              <a:rPr lang="en-US" sz="5600" dirty="0" smtClean="0">
                <a:solidFill>
                  <a:schemeClr val="tx2">
                    <a:lumMod val="75000"/>
                    <a:lumOff val="25000"/>
                  </a:schemeClr>
                </a:solidFill>
                <a:latin typeface="Arial Rounded MT Bold" panose="020F0704030504030204" pitchFamily="34" charset="0"/>
              </a:rPr>
              <a:t>** Planting &amp; Thinning Forestry Services  </a:t>
            </a:r>
          </a:p>
          <a:p>
            <a:r>
              <a:rPr lang="en-US" sz="5600" dirty="0" smtClean="0">
                <a:solidFill>
                  <a:schemeClr val="tx2">
                    <a:lumMod val="75000"/>
                    <a:lumOff val="25000"/>
                  </a:schemeClr>
                </a:solidFill>
                <a:latin typeface="Arial Rounded MT Bold" panose="020F0704030504030204" pitchFamily="34" charset="0"/>
              </a:rPr>
              <a:t>Larry Hawkes Auto Repair</a:t>
            </a:r>
          </a:p>
          <a:p>
            <a:r>
              <a:rPr lang="en-US" sz="5600" dirty="0" smtClean="0">
                <a:solidFill>
                  <a:schemeClr val="tx2">
                    <a:lumMod val="75000"/>
                    <a:lumOff val="25000"/>
                  </a:schemeClr>
                </a:solidFill>
                <a:latin typeface="Arial Rounded MT Bold" panose="020F0704030504030204" pitchFamily="34" charset="0"/>
              </a:rPr>
              <a:t>**Green Hill Lake Camp</a:t>
            </a:r>
          </a:p>
          <a:p>
            <a:r>
              <a:rPr lang="en-US" sz="5600" dirty="0" smtClean="0">
                <a:solidFill>
                  <a:schemeClr val="tx2">
                    <a:lumMod val="75000"/>
                    <a:lumOff val="25000"/>
                  </a:schemeClr>
                </a:solidFill>
                <a:latin typeface="Arial Rounded MT Bold" panose="020F0704030504030204" pitchFamily="34" charset="0"/>
              </a:rPr>
              <a:t>**King’s Building Contractors</a:t>
            </a:r>
          </a:p>
          <a:p>
            <a:r>
              <a:rPr lang="en-US" sz="5600" dirty="0" smtClean="0">
                <a:solidFill>
                  <a:schemeClr val="tx2">
                    <a:lumMod val="75000"/>
                    <a:lumOff val="25000"/>
                  </a:schemeClr>
                </a:solidFill>
                <a:latin typeface="Arial Rounded MT Bold" panose="020F0704030504030204" pitchFamily="34" charset="0"/>
              </a:rPr>
              <a:t>C &amp; C Snowmobile Parts &amp; Repair- Camille &amp; Chris Legacy</a:t>
            </a:r>
          </a:p>
          <a:p>
            <a:r>
              <a:rPr lang="en-US" sz="6400" dirty="0" smtClean="0"/>
              <a:t> </a:t>
            </a:r>
            <a:endParaRPr lang="en-US" sz="6400" dirty="0"/>
          </a:p>
        </p:txBody>
      </p:sp>
      <p:sp>
        <p:nvSpPr>
          <p:cNvPr id="6" name="Content Placeholder 5"/>
          <p:cNvSpPr>
            <a:spLocks noGrp="1"/>
          </p:cNvSpPr>
          <p:nvPr>
            <p:ph sz="half" idx="2"/>
          </p:nvPr>
        </p:nvSpPr>
        <p:spPr>
          <a:xfrm>
            <a:off x="4751071" y="1600201"/>
            <a:ext cx="3840480" cy="4675466"/>
          </a:xfrm>
        </p:spPr>
        <p:txBody>
          <a:bodyPr>
            <a:normAutofit fontScale="25000" lnSpcReduction="20000"/>
          </a:bodyPr>
          <a:lstStyle/>
          <a:p>
            <a:r>
              <a:rPr lang="en-US" sz="5600" dirty="0" smtClean="0">
                <a:solidFill>
                  <a:schemeClr val="tx2">
                    <a:lumMod val="75000"/>
                    <a:lumOff val="25000"/>
                  </a:schemeClr>
                </a:solidFill>
                <a:latin typeface="Arial Rounded MT Bold" panose="020F0704030504030204" pitchFamily="34" charset="0"/>
              </a:rPr>
              <a:t>**Lindsay’s </a:t>
            </a:r>
            <a:r>
              <a:rPr lang="en-US" sz="5600" dirty="0">
                <a:solidFill>
                  <a:schemeClr val="tx2">
                    <a:lumMod val="75000"/>
                    <a:lumOff val="25000"/>
                  </a:schemeClr>
                </a:solidFill>
                <a:latin typeface="Arial Rounded MT Bold" panose="020F0704030504030204" pitchFamily="34" charset="0"/>
              </a:rPr>
              <a:t>Cedar Mill</a:t>
            </a:r>
          </a:p>
          <a:p>
            <a:r>
              <a:rPr lang="en-US" sz="5600" dirty="0" smtClean="0">
                <a:solidFill>
                  <a:schemeClr val="tx2">
                    <a:lumMod val="75000"/>
                    <a:lumOff val="25000"/>
                  </a:schemeClr>
                </a:solidFill>
                <a:latin typeface="Arial Rounded MT Bold" panose="020F0704030504030204" pitchFamily="34" charset="0"/>
              </a:rPr>
              <a:t>Little B’s Garage   </a:t>
            </a:r>
          </a:p>
          <a:p>
            <a:r>
              <a:rPr lang="en-US" sz="5600" dirty="0" smtClean="0">
                <a:solidFill>
                  <a:schemeClr val="tx2">
                    <a:lumMod val="75000"/>
                    <a:lumOff val="25000"/>
                  </a:schemeClr>
                </a:solidFill>
                <a:latin typeface="Arial Rounded MT Bold" panose="020F0704030504030204" pitchFamily="34" charset="0"/>
              </a:rPr>
              <a:t>Chase’s Auto Repair</a:t>
            </a:r>
          </a:p>
          <a:p>
            <a:r>
              <a:rPr lang="en-US" sz="5600" dirty="0" smtClean="0">
                <a:solidFill>
                  <a:schemeClr val="tx2">
                    <a:lumMod val="75000"/>
                    <a:lumOff val="25000"/>
                  </a:schemeClr>
                </a:solidFill>
                <a:latin typeface="Arial Rounded MT Bold" panose="020F0704030504030204" pitchFamily="34" charset="0"/>
              </a:rPr>
              <a:t>**Connors Farm  </a:t>
            </a:r>
          </a:p>
          <a:p>
            <a:r>
              <a:rPr lang="en-US" sz="5600" dirty="0" smtClean="0">
                <a:solidFill>
                  <a:schemeClr val="tx2">
                    <a:lumMod val="75000"/>
                    <a:lumOff val="25000"/>
                  </a:schemeClr>
                </a:solidFill>
                <a:latin typeface="Arial Rounded MT Bold" panose="020F0704030504030204" pitchFamily="34" charset="0"/>
              </a:rPr>
              <a:t>Bertha Morgan’s Fabric Shop </a:t>
            </a:r>
          </a:p>
          <a:p>
            <a:r>
              <a:rPr lang="en-US" sz="5600" smtClean="0">
                <a:solidFill>
                  <a:schemeClr val="tx2">
                    <a:lumMod val="75000"/>
                    <a:lumOff val="25000"/>
                  </a:schemeClr>
                </a:solidFill>
                <a:latin typeface="Arial Rounded MT Bold" panose="020F0704030504030204" pitchFamily="34" charset="0"/>
              </a:rPr>
              <a:t>** </a:t>
            </a:r>
            <a:r>
              <a:rPr lang="en-US" sz="5600" dirty="0" smtClean="0">
                <a:solidFill>
                  <a:schemeClr val="tx2">
                    <a:lumMod val="75000"/>
                    <a:lumOff val="25000"/>
                  </a:schemeClr>
                </a:solidFill>
                <a:latin typeface="Arial Rounded MT Bold" panose="020F0704030504030204" pitchFamily="34" charset="0"/>
              </a:rPr>
              <a:t>Lindsay’s Sporting Camp</a:t>
            </a:r>
          </a:p>
          <a:p>
            <a:r>
              <a:rPr lang="en-US" sz="5600" dirty="0" err="1" smtClean="0">
                <a:solidFill>
                  <a:schemeClr val="tx2">
                    <a:lumMod val="75000"/>
                    <a:lumOff val="25000"/>
                  </a:schemeClr>
                </a:solidFill>
                <a:latin typeface="Arial Rounded MT Bold" panose="020F0704030504030204" pitchFamily="34" charset="0"/>
              </a:rPr>
              <a:t>Coltra</a:t>
            </a:r>
            <a:r>
              <a:rPr lang="en-US" sz="5600" dirty="0" smtClean="0">
                <a:solidFill>
                  <a:schemeClr val="tx2">
                    <a:lumMod val="75000"/>
                    <a:lumOff val="25000"/>
                  </a:schemeClr>
                </a:solidFill>
                <a:latin typeface="Arial Rounded MT Bold" panose="020F0704030504030204" pitchFamily="34" charset="0"/>
              </a:rPr>
              <a:t> Small Engine Repair</a:t>
            </a:r>
          </a:p>
          <a:p>
            <a:r>
              <a:rPr lang="en-US" sz="5600" dirty="0" smtClean="0">
                <a:solidFill>
                  <a:schemeClr val="tx2">
                    <a:lumMod val="75000"/>
                    <a:lumOff val="25000"/>
                  </a:schemeClr>
                </a:solidFill>
                <a:latin typeface="Arial Rounded MT Bold" panose="020F0704030504030204" pitchFamily="34" charset="0"/>
              </a:rPr>
              <a:t>MacFarlane’s Sporting Camp</a:t>
            </a:r>
          </a:p>
          <a:p>
            <a:r>
              <a:rPr lang="en-US" sz="5600" dirty="0" smtClean="0">
                <a:solidFill>
                  <a:schemeClr val="tx2">
                    <a:lumMod val="75000"/>
                    <a:lumOff val="25000"/>
                  </a:schemeClr>
                </a:solidFill>
                <a:latin typeface="Arial Rounded MT Bold" panose="020F0704030504030204" pitchFamily="34" charset="0"/>
              </a:rPr>
              <a:t>**Canada Post</a:t>
            </a:r>
          </a:p>
          <a:p>
            <a:r>
              <a:rPr lang="en-US" sz="5600" dirty="0" smtClean="0">
                <a:solidFill>
                  <a:schemeClr val="tx2">
                    <a:lumMod val="75000"/>
                    <a:lumOff val="25000"/>
                  </a:schemeClr>
                </a:solidFill>
                <a:latin typeface="Arial Rounded MT Bold" panose="020F0704030504030204" pitchFamily="34" charset="0"/>
              </a:rPr>
              <a:t>**Wilson’s Gas &amp; Convenience Store</a:t>
            </a:r>
          </a:p>
          <a:p>
            <a:r>
              <a:rPr lang="en-US" sz="5600" dirty="0" smtClean="0">
                <a:solidFill>
                  <a:schemeClr val="tx2">
                    <a:lumMod val="75000"/>
                    <a:lumOff val="25000"/>
                  </a:schemeClr>
                </a:solidFill>
                <a:latin typeface="Arial Rounded MT Bold" panose="020F0704030504030204" pitchFamily="34" charset="0"/>
              </a:rPr>
              <a:t>**Cozy Inn Special Care Home-</a:t>
            </a:r>
            <a:r>
              <a:rPr lang="en-US" sz="5600" dirty="0" err="1" smtClean="0">
                <a:solidFill>
                  <a:schemeClr val="tx2">
                    <a:lumMod val="75000"/>
                    <a:lumOff val="25000"/>
                  </a:schemeClr>
                </a:solidFill>
                <a:latin typeface="Arial Rounded MT Bold" panose="020F0704030504030204" pitchFamily="34" charset="0"/>
              </a:rPr>
              <a:t>Hainsville</a:t>
            </a:r>
            <a:endParaRPr lang="en-US" sz="5600" dirty="0" smtClean="0">
              <a:solidFill>
                <a:schemeClr val="tx2">
                  <a:lumMod val="75000"/>
                  <a:lumOff val="25000"/>
                </a:schemeClr>
              </a:solidFill>
              <a:latin typeface="Arial Rounded MT Bold" panose="020F0704030504030204" pitchFamily="34" charset="0"/>
            </a:endParaRPr>
          </a:p>
          <a:p>
            <a:endParaRPr lang="en-US" dirty="0" smtClean="0"/>
          </a:p>
          <a:p>
            <a:endParaRPr lang="en-US" dirty="0"/>
          </a:p>
        </p:txBody>
      </p:sp>
      <p:sp>
        <p:nvSpPr>
          <p:cNvPr id="3" name="Footer Placeholder 2"/>
          <p:cNvSpPr>
            <a:spLocks noGrp="1"/>
          </p:cNvSpPr>
          <p:nvPr>
            <p:ph type="ftr" sz="quarter" idx="11"/>
          </p:nvPr>
        </p:nvSpPr>
        <p:spPr>
          <a:xfrm>
            <a:off x="264458" y="6431335"/>
            <a:ext cx="4840941" cy="365125"/>
          </a:xfrm>
        </p:spPr>
        <p:txBody>
          <a:bodyPr/>
          <a:lstStyle/>
          <a:p>
            <a:r>
              <a:rPr lang="en-US" dirty="0" smtClean="0"/>
              <a:t>October 6 , 2015 </a:t>
            </a:r>
          </a:p>
          <a:p>
            <a:r>
              <a:rPr lang="en-US" dirty="0" smtClean="0"/>
              <a:t>** Employs </a:t>
            </a:r>
            <a:r>
              <a:rPr lang="en-US" dirty="0"/>
              <a:t>one or more people </a:t>
            </a:r>
            <a:r>
              <a:rPr lang="en-US" dirty="0" smtClean="0"/>
              <a:t> </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z="2000" smtClean="0"/>
              <a:pPr/>
              <a:t>47</a:t>
            </a:fld>
            <a:endParaRPr lang="en-US" sz="2000" dirty="0"/>
          </a:p>
        </p:txBody>
      </p:sp>
    </p:spTree>
    <p:extLst>
      <p:ext uri="{BB962C8B-B14F-4D97-AF65-F5344CB8AC3E}">
        <p14:creationId xmlns:p14="http://schemas.microsoft.com/office/powerpoint/2010/main" val="20960430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rPr>
              <a:t>Economic Development (continued</a:t>
            </a:r>
            <a:r>
              <a:rPr lang="en-US" b="1" dirty="0" smtClean="0">
                <a:solidFill>
                  <a:schemeClr val="tx2">
                    <a:lumMod val="75000"/>
                    <a:lumOff val="25000"/>
                  </a:schemeClr>
                </a:solidFill>
              </a:rPr>
              <a:t>)</a:t>
            </a:r>
            <a:br>
              <a:rPr lang="en-US" b="1" dirty="0" smtClean="0">
                <a:solidFill>
                  <a:schemeClr val="tx2">
                    <a:lumMod val="75000"/>
                    <a:lumOff val="25000"/>
                  </a:schemeClr>
                </a:solidFill>
              </a:rPr>
            </a:br>
            <a:r>
              <a:rPr lang="en-US" sz="1600" dirty="0">
                <a:solidFill>
                  <a:schemeClr val="tx2">
                    <a:lumMod val="75000"/>
                    <a:lumOff val="25000"/>
                  </a:schemeClr>
                </a:solidFill>
              </a:rPr>
              <a:t>The following is a list of Millville Catchment area businesses:</a:t>
            </a:r>
            <a:endParaRPr lang="en-US" sz="1600" b="1" dirty="0">
              <a:solidFill>
                <a:schemeClr val="tx2">
                  <a:lumMod val="75000"/>
                  <a:lumOff val="25000"/>
                </a:schemeClr>
              </a:solidFill>
            </a:endParaRPr>
          </a:p>
        </p:txBody>
      </p:sp>
      <p:sp>
        <p:nvSpPr>
          <p:cNvPr id="6" name="Content Placeholder 5"/>
          <p:cNvSpPr>
            <a:spLocks noGrp="1"/>
          </p:cNvSpPr>
          <p:nvPr>
            <p:ph idx="1"/>
          </p:nvPr>
        </p:nvSpPr>
        <p:spPr/>
        <p:txBody>
          <a:bodyPr>
            <a:normAutofit fontScale="25000" lnSpcReduction="20000"/>
          </a:bodyPr>
          <a:lstStyle/>
          <a:p>
            <a:r>
              <a:rPr lang="en-US" sz="5600" dirty="0">
                <a:solidFill>
                  <a:schemeClr val="tx2">
                    <a:lumMod val="75000"/>
                    <a:lumOff val="25000"/>
                  </a:schemeClr>
                </a:solidFill>
                <a:latin typeface="Arial Rounded MT Bold" panose="020F0704030504030204" pitchFamily="34" charset="0"/>
              </a:rPr>
              <a:t>**Ambulance NB</a:t>
            </a:r>
          </a:p>
          <a:p>
            <a:r>
              <a:rPr lang="en-US" sz="5600" dirty="0">
                <a:solidFill>
                  <a:schemeClr val="tx2">
                    <a:lumMod val="75000"/>
                    <a:lumOff val="25000"/>
                  </a:schemeClr>
                </a:solidFill>
                <a:latin typeface="Arial Rounded MT Bold" panose="020F0704030504030204" pitchFamily="34" charset="0"/>
              </a:rPr>
              <a:t>**Merle Wallace </a:t>
            </a:r>
            <a:r>
              <a:rPr lang="en-US" sz="5600" dirty="0" smtClean="0">
                <a:solidFill>
                  <a:schemeClr val="tx2">
                    <a:lumMod val="75000"/>
                    <a:lumOff val="25000"/>
                  </a:schemeClr>
                </a:solidFill>
                <a:latin typeface="Arial Rounded MT Bold" panose="020F0704030504030204" pitchFamily="34" charset="0"/>
              </a:rPr>
              <a:t> </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**Joe Blaney </a:t>
            </a:r>
            <a:r>
              <a:rPr lang="en-US" sz="5600" dirty="0" smtClean="0">
                <a:solidFill>
                  <a:schemeClr val="tx2">
                    <a:lumMod val="75000"/>
                    <a:lumOff val="25000"/>
                  </a:schemeClr>
                </a:solidFill>
                <a:latin typeface="Arial Rounded MT Bold" panose="020F0704030504030204" pitchFamily="34" charset="0"/>
              </a:rPr>
              <a:t>Logging  </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Super </a:t>
            </a:r>
            <a:r>
              <a:rPr lang="en-US" sz="5600" dirty="0" err="1">
                <a:solidFill>
                  <a:schemeClr val="tx2">
                    <a:lumMod val="75000"/>
                    <a:lumOff val="25000"/>
                  </a:schemeClr>
                </a:solidFill>
                <a:latin typeface="Arial Rounded MT Bold" panose="020F0704030504030204" pitchFamily="34" charset="0"/>
              </a:rPr>
              <a:t>Stylin</a:t>
            </a:r>
            <a:r>
              <a:rPr lang="en-US" sz="5600" dirty="0">
                <a:solidFill>
                  <a:schemeClr val="tx2">
                    <a:lumMod val="75000"/>
                    <a:lumOff val="25000"/>
                  </a:schemeClr>
                </a:solidFill>
                <a:latin typeface="Arial Rounded MT Bold" panose="020F0704030504030204" pitchFamily="34" charset="0"/>
              </a:rPr>
              <a:t>’ </a:t>
            </a:r>
            <a:r>
              <a:rPr lang="en-US" sz="5600" dirty="0" smtClean="0">
                <a:solidFill>
                  <a:schemeClr val="tx2">
                    <a:lumMod val="75000"/>
                    <a:lumOff val="25000"/>
                  </a:schemeClr>
                </a:solidFill>
                <a:latin typeface="Arial Rounded MT Bold" panose="020F0704030504030204" pitchFamily="34" charset="0"/>
              </a:rPr>
              <a:t>Hair</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**Mark Marr Logging Co</a:t>
            </a:r>
            <a:r>
              <a:rPr lang="en-US" sz="5600" dirty="0" smtClean="0">
                <a:solidFill>
                  <a:schemeClr val="tx2">
                    <a:lumMod val="75000"/>
                    <a:lumOff val="25000"/>
                  </a:schemeClr>
                </a:solidFill>
                <a:latin typeface="Arial Rounded MT Bold" panose="020F0704030504030204" pitchFamily="34" charset="0"/>
              </a:rPr>
              <a:t>.</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Charles Lindsay </a:t>
            </a:r>
            <a:r>
              <a:rPr lang="en-US" sz="5600" dirty="0" smtClean="0">
                <a:solidFill>
                  <a:schemeClr val="tx2">
                    <a:lumMod val="75000"/>
                    <a:lumOff val="25000"/>
                  </a:schemeClr>
                </a:solidFill>
                <a:latin typeface="Arial Rounded MT Bold" panose="020F0704030504030204" pitchFamily="34" charset="0"/>
              </a:rPr>
              <a:t>Excavating</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Heavy Equipment </a:t>
            </a:r>
            <a:r>
              <a:rPr lang="en-US" sz="5600" dirty="0" smtClean="0">
                <a:solidFill>
                  <a:schemeClr val="tx2">
                    <a:lumMod val="75000"/>
                    <a:lumOff val="25000"/>
                  </a:schemeClr>
                </a:solidFill>
                <a:latin typeface="Arial Rounded MT Bold" panose="020F0704030504030204" pitchFamily="34" charset="0"/>
              </a:rPr>
              <a:t>Repair</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Two Women and Their </a:t>
            </a:r>
            <a:r>
              <a:rPr lang="en-US" sz="5600" dirty="0" smtClean="0">
                <a:solidFill>
                  <a:schemeClr val="tx2">
                    <a:lumMod val="75000"/>
                    <a:lumOff val="25000"/>
                  </a:schemeClr>
                </a:solidFill>
                <a:latin typeface="Arial Rounded MT Bold" panose="020F0704030504030204" pitchFamily="34" charset="0"/>
              </a:rPr>
              <a:t>Soap</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Megan Billings </a:t>
            </a:r>
            <a:r>
              <a:rPr lang="en-US" sz="5600" dirty="0" smtClean="0">
                <a:solidFill>
                  <a:schemeClr val="tx2">
                    <a:lumMod val="75000"/>
                    <a:lumOff val="25000"/>
                  </a:schemeClr>
                </a:solidFill>
                <a:latin typeface="Arial Rounded MT Bold" panose="020F0704030504030204" pitchFamily="34" charset="0"/>
              </a:rPr>
              <a:t>Pottery</a:t>
            </a:r>
            <a:endParaRPr lang="en-US" sz="5600" dirty="0">
              <a:solidFill>
                <a:schemeClr val="tx2">
                  <a:lumMod val="75000"/>
                  <a:lumOff val="25000"/>
                </a:schemeClr>
              </a:solidFill>
              <a:latin typeface="Arial Rounded MT Bold" panose="020F0704030504030204" pitchFamily="34" charset="0"/>
            </a:endParaRPr>
          </a:p>
          <a:p>
            <a:r>
              <a:rPr lang="en-US" sz="5600" dirty="0">
                <a:solidFill>
                  <a:schemeClr val="tx2">
                    <a:lumMod val="75000"/>
                    <a:lumOff val="25000"/>
                  </a:schemeClr>
                </a:solidFill>
                <a:latin typeface="Arial Rounded MT Bold" panose="020F0704030504030204" pitchFamily="34" charset="0"/>
              </a:rPr>
              <a:t>**</a:t>
            </a:r>
            <a:r>
              <a:rPr lang="en-US" sz="5600" dirty="0" err="1">
                <a:solidFill>
                  <a:schemeClr val="tx2">
                    <a:lumMod val="75000"/>
                    <a:lumOff val="25000"/>
                  </a:schemeClr>
                </a:solidFill>
                <a:latin typeface="Arial Rounded MT Bold" panose="020F0704030504030204" pitchFamily="34" charset="0"/>
              </a:rPr>
              <a:t>Slopeside</a:t>
            </a:r>
            <a:r>
              <a:rPr lang="en-US" sz="5600" dirty="0">
                <a:solidFill>
                  <a:schemeClr val="tx2">
                    <a:lumMod val="75000"/>
                    <a:lumOff val="25000"/>
                  </a:schemeClr>
                </a:solidFill>
                <a:latin typeface="Arial Rounded MT Bold" panose="020F0704030504030204" pitchFamily="34" charset="0"/>
              </a:rPr>
              <a:t>- </a:t>
            </a:r>
            <a:r>
              <a:rPr lang="en-US" sz="5600" dirty="0" err="1">
                <a:solidFill>
                  <a:schemeClr val="tx2">
                    <a:lumMod val="75000"/>
                    <a:lumOff val="25000"/>
                  </a:schemeClr>
                </a:solidFill>
                <a:latin typeface="Arial Rounded MT Bold" panose="020F0704030504030204" pitchFamily="34" charset="0"/>
              </a:rPr>
              <a:t>Northrupt</a:t>
            </a:r>
            <a:r>
              <a:rPr lang="en-US" sz="5600" dirty="0">
                <a:solidFill>
                  <a:schemeClr val="tx2">
                    <a:lumMod val="75000"/>
                    <a:lumOff val="25000"/>
                  </a:schemeClr>
                </a:solidFill>
                <a:latin typeface="Arial Rounded MT Bold" panose="020F0704030504030204" pitchFamily="34" charset="0"/>
              </a:rPr>
              <a:t> Homes (Fredericton)-</a:t>
            </a:r>
            <a:r>
              <a:rPr lang="en-US" sz="5600" dirty="0" err="1">
                <a:solidFill>
                  <a:schemeClr val="tx2">
                    <a:lumMod val="75000"/>
                    <a:lumOff val="25000"/>
                  </a:schemeClr>
                </a:solidFill>
                <a:latin typeface="Arial Rounded MT Bold" panose="020F0704030504030204" pitchFamily="34" charset="0"/>
              </a:rPr>
              <a:t>Hainsville</a:t>
            </a:r>
            <a:endParaRPr lang="en-US" sz="5600" dirty="0">
              <a:solidFill>
                <a:schemeClr val="tx2">
                  <a:lumMod val="75000"/>
                  <a:lumOff val="25000"/>
                </a:schemeClr>
              </a:solidFill>
              <a:latin typeface="Arial Rounded MT Bold" panose="020F0704030504030204" pitchFamily="34" charset="0"/>
            </a:endParaRPr>
          </a:p>
          <a:p>
            <a:pPr marL="0" indent="0">
              <a:buNone/>
            </a:pPr>
            <a:endParaRPr lang="en-US" dirty="0">
              <a:latin typeface="Arial Rounded MT Bold" panose="020F0704030504030204" pitchFamily="34" charset="0"/>
            </a:endParaRPr>
          </a:p>
        </p:txBody>
      </p:sp>
      <p:sp>
        <p:nvSpPr>
          <p:cNvPr id="4" name="Footer Placeholder 3"/>
          <p:cNvSpPr>
            <a:spLocks noGrp="1"/>
          </p:cNvSpPr>
          <p:nvPr>
            <p:ph type="ftr" sz="quarter" idx="11"/>
          </p:nvPr>
        </p:nvSpPr>
        <p:spPr/>
        <p:txBody>
          <a:bodyPr/>
          <a:lstStyle/>
          <a:p>
            <a:r>
              <a:rPr lang="en-US" dirty="0"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48</a:t>
            </a:fld>
            <a:endParaRPr lang="en-US" sz="2000" dirty="0"/>
          </a:p>
        </p:txBody>
      </p:sp>
    </p:spTree>
    <p:extLst>
      <p:ext uri="{BB962C8B-B14F-4D97-AF65-F5344CB8AC3E}">
        <p14:creationId xmlns:p14="http://schemas.microsoft.com/office/powerpoint/2010/main" val="10426151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rPr>
              <a:t>Economic </a:t>
            </a:r>
            <a:r>
              <a:rPr lang="en-US" sz="3600" b="1" dirty="0" smtClean="0">
                <a:solidFill>
                  <a:schemeClr val="tx2">
                    <a:lumMod val="75000"/>
                    <a:lumOff val="25000"/>
                  </a:schemeClr>
                </a:solidFill>
              </a:rPr>
              <a:t>Development : </a:t>
            </a:r>
            <a:br>
              <a:rPr lang="en-US" sz="3600" b="1" dirty="0" smtClean="0">
                <a:solidFill>
                  <a:schemeClr val="tx2">
                    <a:lumMod val="75000"/>
                    <a:lumOff val="25000"/>
                  </a:schemeClr>
                </a:solidFill>
              </a:rPr>
            </a:br>
            <a:r>
              <a:rPr lang="en-US" sz="3600" b="1" dirty="0" smtClean="0">
                <a:solidFill>
                  <a:schemeClr val="tx2">
                    <a:lumMod val="75000"/>
                    <a:lumOff val="25000"/>
                  </a:schemeClr>
                </a:solidFill>
              </a:rPr>
              <a:t> </a:t>
            </a:r>
            <a:endParaRPr lang="en-US" sz="3600" dirty="0"/>
          </a:p>
        </p:txBody>
      </p:sp>
      <p:sp>
        <p:nvSpPr>
          <p:cNvPr id="8" name="Content Placeholder 7"/>
          <p:cNvSpPr>
            <a:spLocks noGrp="1"/>
          </p:cNvSpPr>
          <p:nvPr>
            <p:ph sz="half" idx="1"/>
          </p:nvPr>
        </p:nvSpPr>
        <p:spPr/>
        <p:txBody>
          <a:bodyPr>
            <a:normAutofit fontScale="92500"/>
          </a:bodyPr>
          <a:lstStyle/>
          <a:p>
            <a:pPr marL="0" indent="0" algn="ctr">
              <a:buNone/>
            </a:pPr>
            <a:r>
              <a:rPr lang="en-US" sz="2800" b="1" dirty="0" smtClean="0">
                <a:solidFill>
                  <a:schemeClr val="tx2">
                    <a:lumMod val="75000"/>
                    <a:lumOff val="25000"/>
                  </a:schemeClr>
                </a:solidFill>
              </a:rPr>
              <a:t>Services Groups</a:t>
            </a:r>
          </a:p>
          <a:p>
            <a:r>
              <a:rPr lang="en-US" sz="2400" dirty="0">
                <a:solidFill>
                  <a:schemeClr val="tx2">
                    <a:lumMod val="75000"/>
                    <a:lumOff val="25000"/>
                  </a:schemeClr>
                </a:solidFill>
                <a:latin typeface="Arial Rounded MT Bold" panose="020F0704030504030204" pitchFamily="34" charset="0"/>
              </a:rPr>
              <a:t>Royal Canadian Legion</a:t>
            </a:r>
          </a:p>
          <a:p>
            <a:r>
              <a:rPr lang="en-US" sz="2400" dirty="0">
                <a:solidFill>
                  <a:schemeClr val="tx2">
                    <a:lumMod val="75000"/>
                    <a:lumOff val="25000"/>
                  </a:schemeClr>
                </a:solidFill>
                <a:latin typeface="Arial Rounded MT Bold" panose="020F0704030504030204" pitchFamily="34" charset="0"/>
              </a:rPr>
              <a:t>Royal Canadian Legion Ladies </a:t>
            </a:r>
            <a:r>
              <a:rPr lang="en-US" sz="2400" dirty="0" err="1">
                <a:solidFill>
                  <a:schemeClr val="tx2">
                    <a:lumMod val="75000"/>
                    <a:lumOff val="25000"/>
                  </a:schemeClr>
                </a:solidFill>
                <a:latin typeface="Arial Rounded MT Bold" panose="020F0704030504030204" pitchFamily="34" charset="0"/>
              </a:rPr>
              <a:t>Auxillary</a:t>
            </a:r>
            <a:endParaRPr lang="en-US" sz="2400" dirty="0">
              <a:solidFill>
                <a:schemeClr val="tx2">
                  <a:lumMod val="75000"/>
                  <a:lumOff val="25000"/>
                </a:schemeClr>
              </a:solidFill>
              <a:latin typeface="Arial Rounded MT Bold" panose="020F0704030504030204" pitchFamily="34" charset="0"/>
            </a:endParaRPr>
          </a:p>
          <a:p>
            <a:r>
              <a:rPr lang="en-US" sz="2400" dirty="0">
                <a:solidFill>
                  <a:schemeClr val="tx2">
                    <a:lumMod val="75000"/>
                    <a:lumOff val="25000"/>
                  </a:schemeClr>
                </a:solidFill>
                <a:latin typeface="Arial Rounded MT Bold" panose="020F0704030504030204" pitchFamily="34" charset="0"/>
              </a:rPr>
              <a:t>Hawkins Corner Ladies’ Aid</a:t>
            </a:r>
          </a:p>
          <a:p>
            <a:pPr marL="0" indent="0" algn="ctr">
              <a:buNone/>
            </a:pPr>
            <a:endParaRPr lang="en-US" sz="2800" b="1" dirty="0" smtClean="0">
              <a:solidFill>
                <a:schemeClr val="tx2">
                  <a:lumMod val="75000"/>
                  <a:lumOff val="25000"/>
                </a:schemeClr>
              </a:solidFill>
            </a:endParaRPr>
          </a:p>
          <a:p>
            <a:pPr marL="0" indent="0">
              <a:buNone/>
            </a:pPr>
            <a:endParaRPr lang="en-US" dirty="0"/>
          </a:p>
        </p:txBody>
      </p:sp>
      <p:sp>
        <p:nvSpPr>
          <p:cNvPr id="9" name="Content Placeholder 8"/>
          <p:cNvSpPr>
            <a:spLocks noGrp="1"/>
          </p:cNvSpPr>
          <p:nvPr>
            <p:ph sz="half" idx="2"/>
          </p:nvPr>
        </p:nvSpPr>
        <p:spPr/>
        <p:txBody>
          <a:bodyPr>
            <a:normAutofit fontScale="92500"/>
          </a:bodyPr>
          <a:lstStyle/>
          <a:p>
            <a:pPr marL="0" indent="0" algn="ctr">
              <a:buNone/>
            </a:pPr>
            <a:r>
              <a:rPr lang="en-US" sz="2800" b="1" dirty="0" smtClean="0">
                <a:solidFill>
                  <a:schemeClr val="tx2">
                    <a:lumMod val="75000"/>
                    <a:lumOff val="25000"/>
                  </a:schemeClr>
                </a:solidFill>
              </a:rPr>
              <a:t>Churches</a:t>
            </a:r>
          </a:p>
          <a:p>
            <a:r>
              <a:rPr lang="en-US" sz="2400" dirty="0">
                <a:solidFill>
                  <a:schemeClr val="tx2">
                    <a:lumMod val="75000"/>
                    <a:lumOff val="25000"/>
                  </a:schemeClr>
                </a:solidFill>
                <a:latin typeface="Arial Rounded MT Bold" panose="020F0704030504030204" pitchFamily="34" charset="0"/>
              </a:rPr>
              <a:t>Millville Baptist </a:t>
            </a:r>
            <a:r>
              <a:rPr lang="en-US" sz="2400" dirty="0" smtClean="0">
                <a:solidFill>
                  <a:schemeClr val="tx2">
                    <a:lumMod val="75000"/>
                    <a:lumOff val="25000"/>
                  </a:schemeClr>
                </a:solidFill>
                <a:latin typeface="Arial Rounded MT Bold" panose="020F0704030504030204" pitchFamily="34" charset="0"/>
              </a:rPr>
              <a:t>Church </a:t>
            </a:r>
            <a:endParaRPr lang="en-US" sz="2400" dirty="0">
              <a:solidFill>
                <a:schemeClr val="tx2">
                  <a:lumMod val="75000"/>
                  <a:lumOff val="25000"/>
                </a:schemeClr>
              </a:solidFill>
              <a:latin typeface="Arial Rounded MT Bold" panose="020F0704030504030204" pitchFamily="34" charset="0"/>
            </a:endParaRPr>
          </a:p>
          <a:p>
            <a:r>
              <a:rPr lang="en-US" sz="2400" dirty="0">
                <a:solidFill>
                  <a:schemeClr val="tx2">
                    <a:lumMod val="75000"/>
                    <a:lumOff val="25000"/>
                  </a:schemeClr>
                </a:solidFill>
                <a:latin typeface="Arial Rounded MT Bold" panose="020F0704030504030204" pitchFamily="34" charset="0"/>
              </a:rPr>
              <a:t>Jehovah’s </a:t>
            </a:r>
            <a:r>
              <a:rPr lang="en-US" sz="2400" dirty="0" smtClean="0">
                <a:solidFill>
                  <a:schemeClr val="tx2">
                    <a:lumMod val="75000"/>
                    <a:lumOff val="25000"/>
                  </a:schemeClr>
                </a:solidFill>
                <a:latin typeface="Arial Rounded MT Bold" panose="020F0704030504030204" pitchFamily="34" charset="0"/>
              </a:rPr>
              <a:t>Witnesses' Church</a:t>
            </a:r>
            <a:endParaRPr lang="en-US" sz="2400" dirty="0">
              <a:solidFill>
                <a:schemeClr val="tx2">
                  <a:lumMod val="75000"/>
                  <a:lumOff val="25000"/>
                </a:schemeClr>
              </a:solidFill>
              <a:latin typeface="Arial Rounded MT Bold" panose="020F0704030504030204" pitchFamily="34" charset="0"/>
            </a:endParaRPr>
          </a:p>
          <a:p>
            <a:r>
              <a:rPr lang="en-US" sz="2400" dirty="0">
                <a:solidFill>
                  <a:schemeClr val="tx2">
                    <a:lumMod val="75000"/>
                    <a:lumOff val="25000"/>
                  </a:schemeClr>
                </a:solidFill>
                <a:latin typeface="Arial Rounded MT Bold" panose="020F0704030504030204" pitchFamily="34" charset="0"/>
              </a:rPr>
              <a:t>Millville United Pentecostal </a:t>
            </a:r>
            <a:r>
              <a:rPr lang="en-US" sz="2400" dirty="0" smtClean="0">
                <a:solidFill>
                  <a:schemeClr val="tx2">
                    <a:lumMod val="75000"/>
                    <a:lumOff val="25000"/>
                  </a:schemeClr>
                </a:solidFill>
                <a:latin typeface="Arial Rounded MT Bold" panose="020F0704030504030204" pitchFamily="34" charset="0"/>
              </a:rPr>
              <a:t>Church </a:t>
            </a:r>
          </a:p>
          <a:p>
            <a:r>
              <a:rPr lang="en-US" sz="2400" dirty="0" smtClean="0">
                <a:solidFill>
                  <a:schemeClr val="tx2">
                    <a:lumMod val="75000"/>
                    <a:lumOff val="25000"/>
                  </a:schemeClr>
                </a:solidFill>
                <a:latin typeface="Arial Rounded MT Bold" panose="020F0704030504030204" pitchFamily="34" charset="0"/>
              </a:rPr>
              <a:t>Staples </a:t>
            </a:r>
            <a:r>
              <a:rPr lang="en-US" sz="2400" dirty="0">
                <a:solidFill>
                  <a:schemeClr val="tx2">
                    <a:lumMod val="75000"/>
                    <a:lumOff val="25000"/>
                  </a:schemeClr>
                </a:solidFill>
                <a:latin typeface="Arial Rounded MT Bold" panose="020F0704030504030204" pitchFamily="34" charset="0"/>
              </a:rPr>
              <a:t>Settlement Baptist </a:t>
            </a:r>
            <a:r>
              <a:rPr lang="en-US" sz="2400" dirty="0" smtClean="0">
                <a:solidFill>
                  <a:schemeClr val="tx2">
                    <a:lumMod val="75000"/>
                    <a:lumOff val="25000"/>
                  </a:schemeClr>
                </a:solidFill>
                <a:latin typeface="Arial Rounded MT Bold" panose="020F0704030504030204" pitchFamily="34" charset="0"/>
              </a:rPr>
              <a:t>Church</a:t>
            </a:r>
            <a:endParaRPr lang="en-US" sz="2400" dirty="0">
              <a:solidFill>
                <a:schemeClr val="tx2">
                  <a:lumMod val="75000"/>
                  <a:lumOff val="25000"/>
                </a:schemeClr>
              </a:solidFill>
              <a:latin typeface="Arial Rounded MT Bold" panose="020F0704030504030204" pitchFamily="34" charset="0"/>
            </a:endParaRPr>
          </a:p>
          <a:p>
            <a:pPr marL="0" indent="0">
              <a:buNone/>
            </a:pPr>
            <a:r>
              <a:rPr lang="en-US" sz="2800" dirty="0"/>
              <a:t> </a:t>
            </a:r>
          </a:p>
          <a:p>
            <a:pPr marL="0" indent="0" algn="ctr">
              <a:buNone/>
            </a:pPr>
            <a:endParaRPr lang="en-US" sz="2800" b="1"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dirty="0" smtClean="0"/>
              <a:t>October 6 , </a:t>
            </a:r>
            <a:r>
              <a:rPr lang="en-US" dirty="0"/>
              <a:t>2015  </a:t>
            </a:r>
            <a:endParaRPr lang="en-US" dirty="0" smtClean="0"/>
          </a:p>
          <a:p>
            <a:r>
              <a:rPr lang="en-US" dirty="0" smtClean="0"/>
              <a:t>** Employs </a:t>
            </a:r>
            <a:r>
              <a:rPr lang="en-US" dirty="0"/>
              <a:t>one or more people  </a:t>
            </a:r>
          </a:p>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49</a:t>
            </a:fld>
            <a:endParaRPr lang="en-US" sz="2000" dirty="0"/>
          </a:p>
        </p:txBody>
      </p:sp>
    </p:spTree>
    <p:extLst>
      <p:ext uri="{BB962C8B-B14F-4D97-AF65-F5344CB8AC3E}">
        <p14:creationId xmlns:p14="http://schemas.microsoft.com/office/powerpoint/2010/main" val="16793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Enrolment Millville Elementary School</a:t>
            </a:r>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5</a:t>
            </a:fld>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9560763"/>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24474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b="1" dirty="0" smtClean="0">
                <a:solidFill>
                  <a:schemeClr val="tx2">
                    <a:lumMod val="75000"/>
                    <a:lumOff val="25000"/>
                  </a:schemeClr>
                </a:solidFill>
                <a:latin typeface="Arial Rounded MT Bold" pitchFamily="34" charset="0"/>
              </a:rPr>
              <a:t> </a:t>
            </a:r>
            <a:r>
              <a:rPr lang="en-CA" sz="3200" b="1" dirty="0" smtClean="0">
                <a:solidFill>
                  <a:schemeClr val="tx2">
                    <a:lumMod val="75000"/>
                    <a:lumOff val="25000"/>
                  </a:schemeClr>
                </a:solidFill>
                <a:latin typeface="Arial Rounded MT Bold" pitchFamily="34" charset="0"/>
              </a:rPr>
              <a:t>Impact </a:t>
            </a:r>
            <a:r>
              <a:rPr lang="en-CA" sz="3200" b="1" dirty="0">
                <a:solidFill>
                  <a:schemeClr val="tx2">
                    <a:lumMod val="75000"/>
                    <a:lumOff val="25000"/>
                  </a:schemeClr>
                </a:solidFill>
                <a:latin typeface="Arial Rounded MT Bold" pitchFamily="34" charset="0"/>
              </a:rPr>
              <a:t>on the </a:t>
            </a:r>
            <a:r>
              <a:rPr lang="en-CA" sz="3200" b="1" dirty="0" smtClean="0">
                <a:solidFill>
                  <a:schemeClr val="tx2">
                    <a:lumMod val="75000"/>
                    <a:lumOff val="25000"/>
                  </a:schemeClr>
                </a:solidFill>
                <a:latin typeface="Arial Rounded MT Bold" pitchFamily="34" charset="0"/>
              </a:rPr>
              <a:t>Community of Millville </a:t>
            </a:r>
            <a:endParaRPr lang="en-CA" sz="32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noFill/>
        </p:spPr>
        <p:txBody>
          <a:bodyPr>
            <a:noAutofit/>
          </a:bodyPr>
          <a:lstStyle/>
          <a:p>
            <a:r>
              <a:rPr lang="en-CA" sz="1600" dirty="0" smtClean="0">
                <a:solidFill>
                  <a:schemeClr val="tx2">
                    <a:lumMod val="75000"/>
                    <a:lumOff val="25000"/>
                  </a:schemeClr>
                </a:solidFill>
                <a:latin typeface="Arial Rounded MT Bold" panose="020F0704030504030204" pitchFamily="34" charset="0"/>
              </a:rPr>
              <a:t>Community currently enjoys an educational  facility for a small group of community students.  </a:t>
            </a:r>
          </a:p>
          <a:p>
            <a:r>
              <a:rPr lang="en-CA" sz="1600" dirty="0" smtClean="0">
                <a:solidFill>
                  <a:schemeClr val="tx2">
                    <a:lumMod val="75000"/>
                    <a:lumOff val="25000"/>
                  </a:schemeClr>
                </a:solidFill>
                <a:latin typeface="Arial Rounded MT Bold" panose="020F0704030504030204" pitchFamily="34" charset="0"/>
              </a:rPr>
              <a:t>Close community ties between the school, businesses, and local service groups.</a:t>
            </a:r>
          </a:p>
          <a:p>
            <a:pPr lvl="0"/>
            <a:r>
              <a:rPr lang="en-US" sz="1600" dirty="0">
                <a:solidFill>
                  <a:schemeClr val="tx2">
                    <a:lumMod val="75000"/>
                    <a:lumOff val="25000"/>
                  </a:schemeClr>
                </a:solidFill>
                <a:latin typeface="Arial Rounded MT Bold" panose="020F0704030504030204" pitchFamily="34" charset="0"/>
              </a:rPr>
              <a:t>Fires in recent years have had an impact on the community, with losses to the community rink (including all of the recreational contents), the Millville Fire Department (including vehicles and equipment), the senior's complex and the Village Council Chambers (including records). </a:t>
            </a:r>
          </a:p>
          <a:p>
            <a:pPr lvl="0"/>
            <a:r>
              <a:rPr lang="en-US" sz="1600" dirty="0" smtClean="0">
                <a:solidFill>
                  <a:schemeClr val="tx2">
                    <a:lumMod val="75000"/>
                    <a:lumOff val="25000"/>
                  </a:schemeClr>
                </a:solidFill>
                <a:latin typeface="Arial Rounded MT Bold" panose="020F0704030504030204" pitchFamily="34" charset="0"/>
              </a:rPr>
              <a:t>The </a:t>
            </a:r>
            <a:r>
              <a:rPr lang="en-US" sz="1600" dirty="0">
                <a:solidFill>
                  <a:schemeClr val="tx2">
                    <a:lumMod val="75000"/>
                    <a:lumOff val="25000"/>
                  </a:schemeClr>
                </a:solidFill>
                <a:latin typeface="Arial Rounded MT Bold" panose="020F0704030504030204" pitchFamily="34" charset="0"/>
              </a:rPr>
              <a:t>closure of the school would also see the end of partnerships with various arts and academic affiliations.</a:t>
            </a:r>
          </a:p>
          <a:p>
            <a:r>
              <a:rPr lang="en-CA" sz="1600" dirty="0" smtClean="0">
                <a:solidFill>
                  <a:schemeClr val="tx2">
                    <a:lumMod val="75000"/>
                    <a:lumOff val="25000"/>
                  </a:schemeClr>
                </a:solidFill>
                <a:latin typeface="Arial Rounded MT Bold" panose="020F0704030504030204" pitchFamily="34" charset="0"/>
              </a:rPr>
              <a:t>Closure would result in small employment loss with in the  community.  Tenured employees would be relocated according to collective agreements.    </a:t>
            </a:r>
          </a:p>
          <a:p>
            <a:endParaRPr lang="en-CA" sz="1600" dirty="0" smtClean="0">
              <a:solidFill>
                <a:schemeClr val="tx2">
                  <a:lumMod val="75000"/>
                  <a:lumOff val="25000"/>
                </a:schemeClr>
              </a:solidFill>
              <a:latin typeface="Arial Rounded MT Bold" panose="020F0704030504030204" pitchFamily="34" charset="0"/>
            </a:endParaRPr>
          </a:p>
          <a:p>
            <a:pPr marL="0" indent="0">
              <a:buNone/>
            </a:pPr>
            <a:r>
              <a:rPr lang="en-CA" sz="1600" dirty="0" smtClean="0">
                <a:solidFill>
                  <a:schemeClr val="tx2">
                    <a:lumMod val="75000"/>
                    <a:lumOff val="25000"/>
                  </a:schemeClr>
                </a:solidFill>
                <a:latin typeface="Arial Rounded MT Bold" panose="020F0704030504030204" pitchFamily="34" charset="0"/>
              </a:rPr>
              <a:t> </a:t>
            </a:r>
            <a:endParaRPr lang="en-CA" sz="1600" dirty="0">
              <a:solidFill>
                <a:schemeClr val="tx2">
                  <a:lumMod val="75000"/>
                  <a:lumOff val="25000"/>
                </a:schemeClr>
              </a:solidFill>
              <a:latin typeface="Arial Rounded MT Bold" pitchFamily="34" charset="0"/>
            </a:endParaRPr>
          </a:p>
          <a:p>
            <a:endParaRPr lang="en-CA" sz="2000" dirty="0">
              <a:solidFill>
                <a:schemeClr val="tx2">
                  <a:lumMod val="75000"/>
                  <a:lumOff val="25000"/>
                </a:schemeClr>
              </a:solidFill>
            </a:endParaRPr>
          </a:p>
        </p:txBody>
      </p:sp>
      <p:sp>
        <p:nvSpPr>
          <p:cNvPr id="8" name="Footer Placeholder 7"/>
          <p:cNvSpPr>
            <a:spLocks noGrp="1"/>
          </p:cNvSpPr>
          <p:nvPr>
            <p:ph type="ftr" sz="quarter" idx="11"/>
          </p:nvPr>
        </p:nvSpPr>
        <p:spPr>
          <a:xfrm>
            <a:off x="264458" y="6072904"/>
            <a:ext cx="4840941" cy="365125"/>
          </a:xfrm>
        </p:spPr>
        <p:txBody>
          <a:bodyPr/>
          <a:lstStyle/>
          <a:p>
            <a:r>
              <a:rPr lang="en-US" smtClean="0"/>
              <a:t>October 6 , 2015</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z="2000" smtClean="0"/>
              <a:pPr/>
              <a:t>50</a:t>
            </a:fld>
            <a:endParaRPr lang="en-US" sz="2000" dirty="0"/>
          </a:p>
        </p:txBody>
      </p:sp>
    </p:spTree>
    <p:extLst>
      <p:ext uri="{BB962C8B-B14F-4D97-AF65-F5344CB8AC3E}">
        <p14:creationId xmlns:p14="http://schemas.microsoft.com/office/powerpoint/2010/main" val="4174880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a:solidFill>
                  <a:schemeClr val="tx2">
                    <a:lumMod val="75000"/>
                    <a:lumOff val="25000"/>
                  </a:schemeClr>
                </a:solidFill>
                <a:latin typeface="Arial Rounded MT Bold" pitchFamily="34" charset="0"/>
              </a:rPr>
              <a:t>Impact on the Community of </a:t>
            </a:r>
            <a:r>
              <a:rPr lang="en-CA" sz="3200" b="1" dirty="0" smtClean="0">
                <a:solidFill>
                  <a:schemeClr val="tx2">
                    <a:lumMod val="75000"/>
                    <a:lumOff val="25000"/>
                  </a:schemeClr>
                </a:solidFill>
                <a:latin typeface="Arial Rounded MT Bold" pitchFamily="34" charset="0"/>
              </a:rPr>
              <a:t>Millville (continued)</a:t>
            </a:r>
            <a:endParaRPr lang="en-US" sz="3200" dirty="0"/>
          </a:p>
        </p:txBody>
      </p:sp>
      <p:sp>
        <p:nvSpPr>
          <p:cNvPr id="3" name="Content Placeholder 2"/>
          <p:cNvSpPr>
            <a:spLocks noGrp="1"/>
          </p:cNvSpPr>
          <p:nvPr>
            <p:ph idx="1"/>
          </p:nvPr>
        </p:nvSpPr>
        <p:spPr/>
        <p:txBody>
          <a:bodyPr>
            <a:normAutofit/>
          </a:bodyPr>
          <a:lstStyle/>
          <a:p>
            <a:pPr lvl="0"/>
            <a:endParaRPr lang="en-CA" sz="1700" dirty="0" smtClean="0">
              <a:solidFill>
                <a:schemeClr val="tx2">
                  <a:lumMod val="75000"/>
                  <a:lumOff val="25000"/>
                </a:schemeClr>
              </a:solidFill>
              <a:latin typeface="Arial Rounded MT Bold" panose="020F0704030504030204" pitchFamily="34" charset="0"/>
            </a:endParaRPr>
          </a:p>
          <a:p>
            <a:pPr lvl="0"/>
            <a:r>
              <a:rPr lang="en-CA" sz="1700" dirty="0" smtClean="0">
                <a:solidFill>
                  <a:schemeClr val="tx2">
                    <a:lumMod val="75000"/>
                    <a:lumOff val="25000"/>
                  </a:schemeClr>
                </a:solidFill>
                <a:latin typeface="Arial Rounded MT Bold" panose="020F0704030504030204" pitchFamily="34" charset="0"/>
              </a:rPr>
              <a:t>Elementary </a:t>
            </a:r>
            <a:r>
              <a:rPr lang="en-CA" sz="1700" dirty="0">
                <a:solidFill>
                  <a:schemeClr val="tx2">
                    <a:lumMod val="75000"/>
                    <a:lumOff val="25000"/>
                  </a:schemeClr>
                </a:solidFill>
                <a:latin typeface="Arial Rounded MT Bold" panose="020F0704030504030204" pitchFamily="34" charset="0"/>
              </a:rPr>
              <a:t>students would travel  to Nackawic for their elementary schooling; connection with the town is already made with the middle and high schools.</a:t>
            </a:r>
            <a:r>
              <a:rPr lang="en-US" sz="1700" dirty="0">
                <a:solidFill>
                  <a:schemeClr val="tx2">
                    <a:lumMod val="75000"/>
                    <a:lumOff val="25000"/>
                  </a:schemeClr>
                </a:solidFill>
                <a:latin typeface="Arial Rounded MT Bold" panose="020F0704030504030204" pitchFamily="34" charset="0"/>
              </a:rPr>
              <a:t> </a:t>
            </a:r>
          </a:p>
          <a:p>
            <a:pPr lvl="0"/>
            <a:r>
              <a:rPr lang="en-US" sz="1700" dirty="0">
                <a:solidFill>
                  <a:schemeClr val="tx2">
                    <a:lumMod val="75000"/>
                    <a:lumOff val="25000"/>
                  </a:schemeClr>
                </a:solidFill>
                <a:latin typeface="Arial Rounded MT Bold" panose="020F0704030504030204" pitchFamily="34" charset="0"/>
              </a:rPr>
              <a:t>The closure of a general store a couple of years ago was a loss for the community.  This store had played a vital role in the </a:t>
            </a:r>
            <a:r>
              <a:rPr lang="en-US" sz="1700" dirty="0" smtClean="0">
                <a:solidFill>
                  <a:schemeClr val="tx2">
                    <a:lumMod val="75000"/>
                    <a:lumOff val="25000"/>
                  </a:schemeClr>
                </a:solidFill>
                <a:latin typeface="Arial Rounded MT Bold" panose="020F0704030504030204" pitchFamily="34" charset="0"/>
              </a:rPr>
              <a:t>community for many years.  </a:t>
            </a:r>
            <a:endParaRPr lang="en-US" sz="1700" dirty="0">
              <a:solidFill>
                <a:schemeClr val="tx2">
                  <a:lumMod val="75000"/>
                  <a:lumOff val="25000"/>
                </a:schemeClr>
              </a:solidFill>
              <a:latin typeface="Arial Rounded MT Bold" panose="020F0704030504030204" pitchFamily="34" charset="0"/>
            </a:endParaRPr>
          </a:p>
          <a:p>
            <a:r>
              <a:rPr lang="en-CA" sz="1700" dirty="0">
                <a:solidFill>
                  <a:schemeClr val="tx2">
                    <a:lumMod val="75000"/>
                    <a:lumOff val="25000"/>
                  </a:schemeClr>
                </a:solidFill>
                <a:latin typeface="Arial Rounded MT Bold" panose="020F0704030504030204" pitchFamily="34" charset="0"/>
              </a:rPr>
              <a:t>Future of vacant building would be unknown and could have a positive or negative impact on the community</a:t>
            </a:r>
            <a:r>
              <a:rPr lang="en-CA" sz="1700" dirty="0" smtClean="0">
                <a:solidFill>
                  <a:schemeClr val="tx2">
                    <a:lumMod val="75000"/>
                    <a:lumOff val="25000"/>
                  </a:schemeClr>
                </a:solidFill>
                <a:latin typeface="Arial Rounded MT Bold" panose="020F0704030504030204" pitchFamily="34" charset="0"/>
              </a:rPr>
              <a:t>.</a:t>
            </a:r>
          </a:p>
          <a:p>
            <a:r>
              <a:rPr lang="en-CA" sz="1700" dirty="0">
                <a:solidFill>
                  <a:schemeClr val="tx2">
                    <a:lumMod val="75000"/>
                    <a:lumOff val="25000"/>
                  </a:schemeClr>
                </a:solidFill>
                <a:latin typeface="Arial Rounded MT Bold" panose="020F0704030504030204" pitchFamily="34" charset="0"/>
              </a:rPr>
              <a:t>Public meeting  # 2 will explore this impact further, as experts  and stakeholders from the community share their thoughts.</a:t>
            </a:r>
          </a:p>
          <a:p>
            <a:endParaRPr lang="en-CA" dirty="0">
              <a:solidFill>
                <a:schemeClr val="tx2">
                  <a:lumMod val="75000"/>
                  <a:lumOff val="25000"/>
                </a:schemeClr>
              </a:solidFill>
              <a:latin typeface="Arial Rounded MT Bold" panose="020F0704030504030204" pitchFamily="34" charset="0"/>
            </a:endParaRPr>
          </a:p>
          <a:p>
            <a:endParaRPr lang="en-US"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51</a:t>
            </a:fld>
            <a:endParaRPr lang="en-US" sz="2000" dirty="0"/>
          </a:p>
        </p:txBody>
      </p:sp>
    </p:spTree>
    <p:extLst>
      <p:ext uri="{BB962C8B-B14F-4D97-AF65-F5344CB8AC3E}">
        <p14:creationId xmlns:p14="http://schemas.microsoft.com/office/powerpoint/2010/main" val="26309061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b="1" dirty="0" smtClean="0">
                <a:solidFill>
                  <a:schemeClr val="tx2">
                    <a:lumMod val="75000"/>
                    <a:lumOff val="25000"/>
                  </a:schemeClr>
                </a:solidFill>
                <a:latin typeface="Arial Rounded MT Bold" pitchFamily="34" charset="0"/>
              </a:rPr>
              <a:t>Questions and Answers</a:t>
            </a:r>
            <a:endParaRPr lang="en-US" b="1" dirty="0">
              <a:solidFill>
                <a:schemeClr val="tx2">
                  <a:lumMod val="75000"/>
                  <a:lumOff val="25000"/>
                </a:schemeClr>
              </a:solidFill>
              <a:latin typeface="Arial Rounded MT Bold" pitchFamily="34" charset="0"/>
            </a:endParaRPr>
          </a:p>
        </p:txBody>
      </p:sp>
      <p:sp>
        <p:nvSpPr>
          <p:cNvPr id="7" name="Footer Placeholder 6"/>
          <p:cNvSpPr>
            <a:spLocks noGrp="1"/>
          </p:cNvSpPr>
          <p:nvPr>
            <p:ph type="ftr" sz="quarter" idx="11"/>
          </p:nvPr>
        </p:nvSpPr>
        <p:spPr/>
        <p:txBody>
          <a:bodyPr/>
          <a:lstStyle/>
          <a:p>
            <a:r>
              <a:rPr lang="en-US" smtClean="0"/>
              <a:t>October 6 , 2015</a:t>
            </a:r>
            <a:endParaRPr lang="en-US" dirty="0"/>
          </a:p>
        </p:txBody>
      </p:sp>
      <p:sp>
        <p:nvSpPr>
          <p:cNvPr id="8" name="Slide Number Placeholder 7"/>
          <p:cNvSpPr>
            <a:spLocks noGrp="1"/>
          </p:cNvSpPr>
          <p:nvPr>
            <p:ph type="sldNum" sz="quarter" idx="12"/>
          </p:nvPr>
        </p:nvSpPr>
        <p:spPr/>
        <p:txBody>
          <a:bodyPr/>
          <a:lstStyle/>
          <a:p>
            <a:fld id="{7F5CE407-6216-4202-80E4-A30DC2F709B2}" type="slidenum">
              <a:rPr lang="en-US" sz="2000" smtClean="0"/>
              <a:pPr/>
              <a:t>52</a:t>
            </a:fld>
            <a:endParaRPr lang="en-US" sz="2000" dirty="0"/>
          </a:p>
        </p:txBody>
      </p:sp>
      <p:pic>
        <p:nvPicPr>
          <p:cNvPr id="5" name="Picture 4"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746760"/>
            <a:ext cx="8031637" cy="1493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b="1" dirty="0" smtClean="0">
                <a:latin typeface="Arial Rounded MT Bold" pitchFamily="34" charset="0"/>
              </a:rPr>
              <a:t>Millville Elementary School Sustainability Study – Visit our Website for Details!</a:t>
            </a:r>
            <a:endParaRPr lang="en-US" sz="3000" b="1"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77500" lnSpcReduction="20000"/>
          </a:bodyPr>
          <a:lstStyle/>
          <a:p>
            <a:pPr lvl="1"/>
            <a:r>
              <a:rPr lang="en-US" dirty="0" smtClean="0">
                <a:solidFill>
                  <a:srgbClr val="0070C0"/>
                </a:solidFill>
                <a:latin typeface="Arial Rounded MT Bold" panose="020F0704030504030204" pitchFamily="34" charset="0"/>
                <a:cs typeface="Arial" panose="020B0604020202020204" pitchFamily="34" charset="0"/>
              </a:rPr>
              <a:t>Sustainability Study Timeline</a:t>
            </a:r>
          </a:p>
          <a:p>
            <a:pPr lvl="1"/>
            <a:r>
              <a:rPr lang="en-US" dirty="0" smtClean="0">
                <a:solidFill>
                  <a:srgbClr val="0070C0"/>
                </a:solidFill>
                <a:latin typeface="Arial Rounded MT Bold" panose="020F0704030504030204" pitchFamily="34" charset="0"/>
                <a:cs typeface="Arial" panose="020B0604020202020204" pitchFamily="34" charset="0"/>
              </a:rPr>
              <a:t>Minister Letters</a:t>
            </a:r>
          </a:p>
          <a:p>
            <a:pPr lvl="1"/>
            <a:r>
              <a:rPr lang="en-US" dirty="0" smtClean="0">
                <a:solidFill>
                  <a:srgbClr val="0070C0"/>
                </a:solidFill>
                <a:latin typeface="Arial Rounded MT Bold" panose="020F0704030504030204" pitchFamily="34" charset="0"/>
                <a:cs typeface="Arial" panose="020B0604020202020204" pitchFamily="34" charset="0"/>
              </a:rPr>
              <a:t>Parent Letters</a:t>
            </a:r>
          </a:p>
          <a:p>
            <a:pPr lvl="1"/>
            <a:r>
              <a:rPr lang="en-US" dirty="0" smtClean="0">
                <a:solidFill>
                  <a:srgbClr val="0070C0"/>
                </a:solidFill>
                <a:latin typeface="Arial Rounded MT Bold" panose="020F0704030504030204" pitchFamily="34" charset="0"/>
                <a:cs typeface="Arial" panose="020B0604020202020204" pitchFamily="34" charset="0"/>
              </a:rPr>
              <a:t>Millville Elementary School at a Glance</a:t>
            </a:r>
          </a:p>
          <a:p>
            <a:pPr lvl="1"/>
            <a:r>
              <a:rPr lang="en-US" dirty="0" smtClean="0">
                <a:solidFill>
                  <a:srgbClr val="0070C0"/>
                </a:solidFill>
                <a:latin typeface="Arial Rounded MT Bold" panose="020F0704030504030204" pitchFamily="34" charset="0"/>
                <a:cs typeface="Arial" panose="020B0604020202020204" pitchFamily="34" charset="0"/>
              </a:rPr>
              <a:t>Link to Policy 409</a:t>
            </a:r>
          </a:p>
          <a:p>
            <a:pPr lvl="1"/>
            <a:r>
              <a:rPr lang="en-US" dirty="0" smtClean="0">
                <a:solidFill>
                  <a:srgbClr val="0070C0"/>
                </a:solidFill>
                <a:latin typeface="Arial Rounded MT Bold" panose="020F0704030504030204" pitchFamily="34" charset="0"/>
                <a:cs typeface="Arial" panose="020B0604020202020204" pitchFamily="34" charset="0"/>
              </a:rPr>
              <a:t>Public Meeting #1 – Presentation</a:t>
            </a:r>
          </a:p>
          <a:p>
            <a:pPr lvl="1"/>
            <a:r>
              <a:rPr lang="en-US" dirty="0" smtClean="0">
                <a:solidFill>
                  <a:srgbClr val="0070C0"/>
                </a:solidFill>
                <a:latin typeface="Arial Rounded MT Bold" panose="020F0704030504030204" pitchFamily="34" charset="0"/>
                <a:cs typeface="Arial" panose="020B0604020202020204" pitchFamily="34" charset="0"/>
              </a:rPr>
              <a:t>www.asd-w.nbed.nb.ca</a:t>
            </a:r>
          </a:p>
          <a:p>
            <a:pPr marL="12700" indent="0">
              <a:buNone/>
            </a:pPr>
            <a:r>
              <a:rPr lang="en-US" dirty="0" smtClean="0">
                <a:solidFill>
                  <a:srgbClr val="0070C0"/>
                </a:solidFill>
                <a:latin typeface="Arial Rounded MT Bold" panose="020F0704030504030204" pitchFamily="34" charset="0"/>
                <a:cs typeface="Arial" panose="020B0604020202020204" pitchFamily="34" charset="0"/>
              </a:rPr>
              <a:t>Feedback can be given</a:t>
            </a:r>
          </a:p>
          <a:p>
            <a:pPr lvl="1"/>
            <a:r>
              <a:rPr lang="en-US" dirty="0" smtClean="0">
                <a:solidFill>
                  <a:srgbClr val="0070C0"/>
                </a:solidFill>
                <a:latin typeface="Arial Rounded MT Bold" panose="020F0704030504030204" pitchFamily="34" charset="0"/>
                <a:cs typeface="Arial" panose="020B0604020202020204" pitchFamily="34" charset="0"/>
              </a:rPr>
              <a:t>via email at asdwsustainability@nbed.nb.ca </a:t>
            </a:r>
          </a:p>
          <a:p>
            <a:pPr lvl="1"/>
            <a:r>
              <a:rPr lang="en-US" dirty="0" smtClean="0">
                <a:solidFill>
                  <a:srgbClr val="0070C0"/>
                </a:solidFill>
                <a:latin typeface="Arial Rounded MT Bold" panose="020F0704030504030204" pitchFamily="34" charset="0"/>
                <a:cs typeface="Arial" panose="020B0604020202020204" pitchFamily="34" charset="0"/>
              </a:rPr>
              <a:t>through our discussion board at the Millville Elementary School Sustainability Study site on our webpage</a:t>
            </a:r>
          </a:p>
          <a:p>
            <a:pPr lvl="1"/>
            <a:r>
              <a:rPr lang="en-US" dirty="0" smtClean="0">
                <a:solidFill>
                  <a:srgbClr val="0070C0"/>
                </a:solidFill>
                <a:latin typeface="Arial Rounded MT Bold" panose="020F0704030504030204" pitchFamily="34" charset="0"/>
                <a:cs typeface="Arial" panose="020B0604020202020204" pitchFamily="34" charset="0"/>
              </a:rPr>
              <a:t>mail to Carol Clark-</a:t>
            </a:r>
            <a:r>
              <a:rPr lang="en-US" dirty="0" err="1" smtClean="0">
                <a:solidFill>
                  <a:srgbClr val="0070C0"/>
                </a:solidFill>
                <a:latin typeface="Arial Rounded MT Bold" panose="020F0704030504030204" pitchFamily="34" charset="0"/>
                <a:cs typeface="Arial" panose="020B0604020202020204" pitchFamily="34" charset="0"/>
              </a:rPr>
              <a:t>Caterini</a:t>
            </a:r>
            <a:r>
              <a:rPr lang="en-US" dirty="0" smtClean="0">
                <a:solidFill>
                  <a:srgbClr val="0070C0"/>
                </a:solidFill>
                <a:latin typeface="Arial Rounded MT Bold" panose="020F0704030504030204" pitchFamily="34" charset="0"/>
                <a:cs typeface="Arial" panose="020B0604020202020204" pitchFamily="34" charset="0"/>
              </a:rPr>
              <a:t>, Anglophone West School District, 1135 Prospect Street, Fredericton, NB  E3B-3B9</a:t>
            </a:r>
          </a:p>
          <a:p>
            <a:pPr marL="349250" lvl="1" indent="0">
              <a:buNone/>
            </a:pPr>
            <a:r>
              <a:rPr lang="en-US" dirty="0" smtClean="0">
                <a:solidFill>
                  <a:srgbClr val="0070C0"/>
                </a:solidFill>
                <a:latin typeface="Arial Rounded MT Bold" panose="020F0704030504030204" pitchFamily="34" charset="0"/>
                <a:cs typeface="Arial" panose="020B0604020202020204"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October 6 , 2015</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z="2000" smtClean="0"/>
              <a:pPr/>
              <a:t>53</a:t>
            </a:fld>
            <a:endParaRPr lang="en-US" sz="2000" dirty="0"/>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Thank you for coming!</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8"/>
          <p:cNvSpPr>
            <a:spLocks noGrp="1"/>
          </p:cNvSpPr>
          <p:nvPr>
            <p:ph type="ftr" sz="quarter" idx="11"/>
          </p:nvPr>
        </p:nvSpPr>
        <p:spPr/>
        <p:txBody>
          <a:bodyPr/>
          <a:lstStyle/>
          <a:p>
            <a:r>
              <a:rPr lang="en-US" smtClean="0"/>
              <a:t>October 6 , 2015</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z="2000" smtClean="0"/>
              <a:pPr/>
              <a:t>54</a:t>
            </a:fld>
            <a:endParaRPr lang="en-US" sz="2000" dirty="0"/>
          </a:p>
        </p:txBody>
      </p:sp>
      <p:pic>
        <p:nvPicPr>
          <p:cNvPr id="2050"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38715" y="3582108"/>
            <a:ext cx="48402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Enrolment by Grade Level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1944709"/>
              </p:ext>
            </p:extLst>
          </p:nvPr>
        </p:nvGraphicFramePr>
        <p:xfrm>
          <a:off x="549273" y="1679508"/>
          <a:ext cx="8202839" cy="4357400"/>
        </p:xfrm>
        <a:graphic>
          <a:graphicData uri="http://schemas.openxmlformats.org/drawingml/2006/table">
            <a:tbl>
              <a:tblPr>
                <a:tableStyleId>{69CF1AB2-1976-4502-BF36-3FF5EA218861}</a:tableStyleId>
              </a:tblPr>
              <a:tblGrid>
                <a:gridCol w="892826"/>
                <a:gridCol w="892826"/>
                <a:gridCol w="892826"/>
                <a:gridCol w="1060231"/>
                <a:gridCol w="892826"/>
                <a:gridCol w="902751"/>
                <a:gridCol w="882901"/>
                <a:gridCol w="892826"/>
                <a:gridCol w="892826"/>
              </a:tblGrid>
              <a:tr h="544675">
                <a:tc>
                  <a:txBody>
                    <a:bodyPr/>
                    <a:lstStyle/>
                    <a:p>
                      <a:pPr algn="l" fontAlgn="b"/>
                      <a:r>
                        <a:rPr lang="en-US" sz="1600" u="none" strike="noStrike" dirty="0">
                          <a:effectLst/>
                        </a:rPr>
                        <a:t> </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2008</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2009</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2010</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2011</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2012</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2013</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a:effectLst/>
                        </a:rPr>
                        <a:t>2014</a:t>
                      </a:r>
                      <a:endParaRPr lang="en-US"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u="none" strike="noStrike" dirty="0" smtClean="0">
                          <a:effectLst/>
                        </a:rPr>
                        <a:t>2015</a:t>
                      </a:r>
                    </a:p>
                    <a:p>
                      <a:pPr algn="ctr" fontAlgn="b"/>
                      <a:r>
                        <a:rPr lang="en-US" sz="1400" u="none" strike="noStrike" dirty="0" smtClean="0">
                          <a:effectLst/>
                        </a:rPr>
                        <a:t>Projected</a:t>
                      </a:r>
                      <a:endParaRPr lang="en-US" sz="1400" b="1" i="0" u="none" strike="noStrike" dirty="0">
                        <a:solidFill>
                          <a:srgbClr val="000000"/>
                        </a:solidFill>
                        <a:effectLst/>
                        <a:latin typeface="Arial" panose="020B0604020202020204" pitchFamily="34" charset="0"/>
                      </a:endParaRPr>
                    </a:p>
                  </a:txBody>
                  <a:tcPr marL="9525" marR="9525" marT="9525" marB="0" anchor="b"/>
                </a:tc>
              </a:tr>
              <a:tr h="544675">
                <a:tc>
                  <a:txBody>
                    <a:bodyPr/>
                    <a:lstStyle/>
                    <a:p>
                      <a:pPr algn="l" fontAlgn="b"/>
                      <a:r>
                        <a:rPr lang="en-US" sz="1600" u="none" strike="noStrike">
                          <a:effectLst/>
                        </a:rPr>
                        <a:t>K</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u="none" strike="noStrike" dirty="0">
                          <a:effectLst/>
                        </a:rPr>
                        <a:t>12</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60000"/>
                        <a:lumOff val="40000"/>
                      </a:schemeClr>
                    </a:solidFill>
                  </a:tcPr>
                </a:tc>
                <a:tc>
                  <a:txBody>
                    <a:bodyPr/>
                    <a:lstStyle/>
                    <a:p>
                      <a:pPr algn="ctr" fontAlgn="b"/>
                      <a:r>
                        <a:rPr lang="en-US" sz="1600" u="none" strike="noStrike" dirty="0">
                          <a:effectLst/>
                        </a:rPr>
                        <a:t>13</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6"/>
                    </a:solidFill>
                  </a:tcPr>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4">
                        <a:lumMod val="50000"/>
                      </a:schemeClr>
                    </a:solidFill>
                  </a:tcPr>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solidFill>
                  </a:tcPr>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endParaRPr>
                    </a:p>
                  </a:txBody>
                  <a:tcPr marL="9525" marR="9525" marT="9525" marB="0" anchor="b"/>
                </a:tc>
              </a:tr>
              <a:tr h="544675">
                <a:tc>
                  <a:txBody>
                    <a:bodyPr/>
                    <a:lstStyle/>
                    <a:p>
                      <a:pPr algn="l" fontAlgn="b"/>
                      <a:r>
                        <a:rPr lang="en-US" sz="1600" u="none" strike="noStrike">
                          <a:effectLst/>
                        </a:rPr>
                        <a:t>1</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10</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u="none" strike="noStrike" dirty="0">
                          <a:effectLst/>
                        </a:rPr>
                        <a:t>12</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60000"/>
                        <a:lumOff val="40000"/>
                      </a:schemeClr>
                    </a:solidFill>
                  </a:tcPr>
                </a:tc>
                <a:tc>
                  <a:txBody>
                    <a:bodyPr/>
                    <a:lstStyle/>
                    <a:p>
                      <a:pPr algn="ctr" fontAlgn="b"/>
                      <a:r>
                        <a:rPr lang="en-US" sz="1600" u="none" strike="noStrike" dirty="0">
                          <a:effectLst/>
                        </a:rPr>
                        <a:t>16</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6"/>
                    </a:solidFill>
                  </a:tcPr>
                </a:tc>
                <a:tc>
                  <a:txBody>
                    <a:bodyPr/>
                    <a:lstStyle/>
                    <a:p>
                      <a:pPr algn="ctr" fontAlgn="b"/>
                      <a:r>
                        <a:rPr lang="en-US" sz="1600" u="none" strike="noStrike" dirty="0">
                          <a:effectLst/>
                        </a:rPr>
                        <a:t>2</a:t>
                      </a:r>
                      <a:endParaRPr lang="en-US" sz="1600" b="1" i="0" u="none" strike="noStrike" dirty="0">
                        <a:solidFill>
                          <a:srgbClr val="000000"/>
                        </a:solidFill>
                        <a:effectLst/>
                        <a:latin typeface="Arial" panose="020B0604020202020204" pitchFamily="34" charset="0"/>
                      </a:endParaRPr>
                    </a:p>
                  </a:txBody>
                  <a:tcPr marL="9525" marR="9525" marT="9525" marB="0" anchor="b">
                    <a:solidFill>
                      <a:schemeClr val="accent4">
                        <a:lumMod val="50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solidFill>
                  </a:tcPr>
                </a:tc>
              </a:tr>
              <a:tr h="544675">
                <a:tc>
                  <a:txBody>
                    <a:bodyPr/>
                    <a:lstStyle/>
                    <a:p>
                      <a:pPr algn="l" fontAlgn="b"/>
                      <a:r>
                        <a:rPr lang="en-US" sz="1600" u="none" strike="noStrike">
                          <a:effectLst/>
                        </a:rPr>
                        <a:t>2</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tx2">
                        <a:lumMod val="50000"/>
                        <a:lumOff val="50000"/>
                      </a:schemeClr>
                    </a:solidFill>
                  </a:tcPr>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11</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u="none" strike="noStrike" dirty="0">
                          <a:effectLst/>
                        </a:rPr>
                        <a:t>11</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60000"/>
                        <a:lumOff val="40000"/>
                      </a:schemeClr>
                    </a:solidFill>
                  </a:tcPr>
                </a:tc>
                <a:tc>
                  <a:txBody>
                    <a:bodyPr/>
                    <a:lstStyle/>
                    <a:p>
                      <a:pPr algn="ctr" fontAlgn="b"/>
                      <a:r>
                        <a:rPr lang="en-US" sz="1600" u="none" strike="noStrike" dirty="0">
                          <a:effectLst/>
                        </a:rPr>
                        <a:t>12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6"/>
                    </a:solidFill>
                  </a:tcPr>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4">
                        <a:lumMod val="50000"/>
                      </a:schemeClr>
                    </a:solidFill>
                  </a:tcPr>
                </a:tc>
              </a:tr>
              <a:tr h="544675">
                <a:tc>
                  <a:txBody>
                    <a:bodyPr/>
                    <a:lstStyle/>
                    <a:p>
                      <a:pPr algn="l" fontAlgn="b"/>
                      <a:r>
                        <a:rPr lang="en-US" sz="1600" u="none" strike="noStrike">
                          <a:effectLst/>
                        </a:rPr>
                        <a:t>3</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4"/>
                    </a:solidFill>
                  </a:tcPr>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tx2">
                        <a:lumMod val="50000"/>
                        <a:lumOff val="50000"/>
                      </a:schemeClr>
                    </a:solidFill>
                  </a:tcPr>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3">
                        <a:lumMod val="60000"/>
                        <a:lumOff val="40000"/>
                      </a:schemeClr>
                    </a:solidFill>
                  </a:tcPr>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6"/>
                    </a:solidFill>
                  </a:tcPr>
                </a:tc>
              </a:tr>
              <a:tr h="544675">
                <a:tc>
                  <a:txBody>
                    <a:bodyPr/>
                    <a:lstStyle/>
                    <a:p>
                      <a:pPr algn="l" fontAlgn="b"/>
                      <a:r>
                        <a:rPr lang="en-US" sz="1600" u="none" strike="noStrike">
                          <a:effectLst/>
                        </a:rPr>
                        <a:t>4</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2"/>
                    </a:solidFill>
                  </a:tcPr>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4"/>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tx2">
                        <a:lumMod val="50000"/>
                        <a:lumOff val="50000"/>
                      </a:schemeClr>
                    </a:solidFill>
                  </a:tcPr>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600" u="none" strike="noStrike" dirty="0" smtClean="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60000"/>
                        <a:lumOff val="40000"/>
                      </a:schemeClr>
                    </a:solidFill>
                  </a:tcPr>
                </a:tc>
              </a:tr>
              <a:tr h="544675">
                <a:tc>
                  <a:txBody>
                    <a:bodyPr/>
                    <a:lstStyle/>
                    <a:p>
                      <a:pPr algn="l" fontAlgn="b"/>
                      <a:r>
                        <a:rPr lang="en-US" sz="1600" u="none" strike="noStrike">
                          <a:effectLst/>
                        </a:rPr>
                        <a:t>5</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bg2"/>
                    </a:solidFill>
                  </a:tcPr>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4"/>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tx2">
                        <a:lumMod val="50000"/>
                        <a:lumOff val="50000"/>
                      </a:schemeClr>
                    </a:solidFill>
                  </a:tcPr>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lumMod val="75000"/>
                      </a:schemeClr>
                    </a:solidFill>
                  </a:tcPr>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r>
              <a:tr h="544675">
                <a:tc>
                  <a:txBody>
                    <a:bodyPr/>
                    <a:lstStyle/>
                    <a:p>
                      <a:pPr algn="l" fontAlgn="b"/>
                      <a:r>
                        <a:rPr lang="en-US" sz="1600" u="none" strike="noStrike">
                          <a:effectLst/>
                        </a:rPr>
                        <a:t>Total</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38</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43</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41</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50</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53</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44</a:t>
                      </a:r>
                      <a:endParaRPr lang="en-US" sz="16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panose="020B0604020202020204" pitchFamily="34" charset="0"/>
                        </a:rPr>
                        <a:t>30</a:t>
                      </a:r>
                      <a:endParaRPr lang="en-US" sz="16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6</a:t>
            </a:fld>
            <a:endParaRPr lang="en-US" sz="2000" dirty="0"/>
          </a:p>
        </p:txBody>
      </p:sp>
    </p:spTree>
    <p:extLst>
      <p:ext uri="{BB962C8B-B14F-4D97-AF65-F5344CB8AC3E}">
        <p14:creationId xmlns:p14="http://schemas.microsoft.com/office/powerpoint/2010/main" val="250369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tx2">
                    <a:lumMod val="75000"/>
                    <a:lumOff val="25000"/>
                  </a:schemeClr>
                </a:solidFill>
                <a:latin typeface="Arial Rounded MT Bold" pitchFamily="34" charset="0"/>
              </a:rPr>
              <a:t>Projected Enrolment </a:t>
            </a:r>
            <a:br>
              <a:rPr lang="en-US" sz="2800" b="1" dirty="0">
                <a:solidFill>
                  <a:schemeClr val="tx2">
                    <a:lumMod val="75000"/>
                    <a:lumOff val="25000"/>
                  </a:schemeClr>
                </a:solidFill>
                <a:latin typeface="Arial Rounded MT Bold" pitchFamily="34" charset="0"/>
              </a:rPr>
            </a:br>
            <a:r>
              <a:rPr lang="en-US" sz="2800" b="1" dirty="0">
                <a:solidFill>
                  <a:schemeClr val="tx2">
                    <a:lumMod val="75000"/>
                    <a:lumOff val="25000"/>
                  </a:schemeClr>
                </a:solidFill>
                <a:latin typeface="Arial Rounded MT Bold" pitchFamily="34" charset="0"/>
              </a:rPr>
              <a:t>Millville Elementary School</a:t>
            </a:r>
            <a:endParaRPr lang="en-US" sz="2800"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7</a:t>
            </a:fld>
            <a:endParaRPr lang="en-US" sz="2000" dirty="0"/>
          </a:p>
        </p:txBody>
      </p:sp>
      <p:graphicFrame>
        <p:nvGraphicFramePr>
          <p:cNvPr id="6" name="Chart 5"/>
          <p:cNvGraphicFramePr>
            <a:graphicFrameLocks/>
          </p:cNvGraphicFramePr>
          <p:nvPr>
            <p:extLst>
              <p:ext uri="{D42A27DB-BD31-4B8C-83A1-F6EECF244321}">
                <p14:modId xmlns:p14="http://schemas.microsoft.com/office/powerpoint/2010/main" val="50152405"/>
              </p:ext>
            </p:extLst>
          </p:nvPr>
        </p:nvGraphicFramePr>
        <p:xfrm>
          <a:off x="824459" y="1723869"/>
          <a:ext cx="7555043" cy="40923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3821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dirty="0">
                <a:solidFill>
                  <a:schemeClr val="tx2">
                    <a:lumMod val="75000"/>
                    <a:lumOff val="25000"/>
                  </a:schemeClr>
                </a:solidFill>
                <a:latin typeface="Arial Rounded MT Bold" pitchFamily="34" charset="0"/>
              </a:rPr>
              <a:t>Functional </a:t>
            </a:r>
            <a:r>
              <a:rPr lang="en-US" b="1" dirty="0" smtClean="0">
                <a:solidFill>
                  <a:schemeClr val="tx2">
                    <a:lumMod val="75000"/>
                    <a:lumOff val="25000"/>
                  </a:schemeClr>
                </a:solidFill>
                <a:latin typeface="Arial Rounded MT Bold" pitchFamily="34" charset="0"/>
              </a:rPr>
              <a:t>Capacity Millville Elementary School</a:t>
            </a:r>
            <a:endParaRPr lang="en-CA"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92974876"/>
              </p:ext>
            </p:extLst>
          </p:nvPr>
        </p:nvGraphicFramePr>
        <p:xfrm>
          <a:off x="264458" y="1600200"/>
          <a:ext cx="8624048" cy="3916680"/>
        </p:xfrm>
        <a:graphic>
          <a:graphicData uri="http://schemas.openxmlformats.org/drawingml/2006/table">
            <a:tbl>
              <a:tblPr firstRow="1" bandRow="1">
                <a:tableStyleId>{5C22544A-7EE6-4342-B048-85BDC9FD1C3A}</a:tableStyleId>
              </a:tblPr>
              <a:tblGrid>
                <a:gridCol w="2219662"/>
                <a:gridCol w="1356360"/>
                <a:gridCol w="1356360"/>
                <a:gridCol w="1402080"/>
                <a:gridCol w="1097280"/>
                <a:gridCol w="1192306"/>
              </a:tblGrid>
              <a:tr h="1958340">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Functional Capacity Data</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Student </a:t>
                      </a:r>
                    </a:p>
                    <a:p>
                      <a:pPr algn="ctr"/>
                      <a:r>
                        <a:rPr lang="en-US" sz="1600" dirty="0" smtClean="0">
                          <a:latin typeface="Arial Rounded MT Bold" pitchFamily="34" charset="0"/>
                        </a:rPr>
                        <a:t>Enrollment</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Number of Classrooms</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Classrooms in Use</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School Capacity</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Capacity Rating</a:t>
                      </a:r>
                      <a:endParaRPr lang="en-CA" sz="1600" dirty="0">
                        <a:latin typeface="Arial Rounded MT Bold" pitchFamily="34" charset="0"/>
                      </a:endParaRPr>
                    </a:p>
                  </a:txBody>
                  <a:tcPr/>
                </a:tc>
              </a:tr>
              <a:tr h="1958340">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Based on 24 Students per class</a:t>
                      </a:r>
                      <a:endParaRPr lang="en-CA" b="1" dirty="0">
                        <a:solidFill>
                          <a:schemeClr val="tx2">
                            <a:lumMod val="75000"/>
                            <a:lumOff val="25000"/>
                          </a:schemeClr>
                        </a:solidFill>
                        <a:latin typeface="Arial Rounded MT Bold" pitchFamily="34" charset="0"/>
                      </a:endParaRPr>
                    </a:p>
                  </a:txBody>
                  <a:tcPr/>
                </a:tc>
                <a:tc>
                  <a:txBody>
                    <a:bodyPr/>
                    <a:lstStyle/>
                    <a:p>
                      <a:pPr algn="ctr"/>
                      <a:r>
                        <a:rPr lang="en-CA" b="1" dirty="0" smtClean="0">
                          <a:solidFill>
                            <a:schemeClr val="tx2">
                              <a:lumMod val="75000"/>
                              <a:lumOff val="25000"/>
                            </a:schemeClr>
                          </a:solidFill>
                          <a:latin typeface="Arial Rounded MT Bold" pitchFamily="34" charset="0"/>
                        </a:rPr>
                        <a:t>40</a:t>
                      </a:r>
                      <a:endParaRPr lang="en-CA" b="1" dirty="0">
                        <a:solidFill>
                          <a:schemeClr val="tx2">
                            <a:lumMod val="75000"/>
                            <a:lumOff val="25000"/>
                          </a:schemeClr>
                        </a:solidFill>
                        <a:latin typeface="Arial Rounded MT Bold" pitchFamily="34" charset="0"/>
                      </a:endParaRPr>
                    </a:p>
                  </a:txBody>
                  <a:tcPr/>
                </a:tc>
                <a:tc>
                  <a:txBody>
                    <a:bodyPr/>
                    <a:lstStyle/>
                    <a:p>
                      <a:pPr algn="ctr"/>
                      <a:r>
                        <a:rPr lang="en-CA" b="1" dirty="0" smtClean="0">
                          <a:solidFill>
                            <a:schemeClr val="tx2">
                              <a:lumMod val="75000"/>
                              <a:lumOff val="25000"/>
                            </a:schemeClr>
                          </a:solidFill>
                          <a:latin typeface="Arial Rounded MT Bold" pitchFamily="34" charset="0"/>
                        </a:rPr>
                        <a:t>4</a:t>
                      </a:r>
                      <a:endParaRPr lang="en-CA" b="1" dirty="0">
                        <a:solidFill>
                          <a:schemeClr val="tx2">
                            <a:lumMod val="75000"/>
                            <a:lumOff val="25000"/>
                          </a:schemeClr>
                        </a:solidFill>
                        <a:latin typeface="Arial Rounded MT Bold" pitchFamily="34" charset="0"/>
                      </a:endParaRPr>
                    </a:p>
                  </a:txBody>
                  <a:tcPr/>
                </a:tc>
                <a:tc>
                  <a:txBody>
                    <a:bodyPr/>
                    <a:lstStyle/>
                    <a:p>
                      <a:pPr algn="ctr"/>
                      <a:r>
                        <a:rPr lang="en-CA" b="1" dirty="0" smtClean="0">
                          <a:solidFill>
                            <a:schemeClr val="tx2">
                              <a:lumMod val="75000"/>
                              <a:lumOff val="25000"/>
                            </a:schemeClr>
                          </a:solidFill>
                          <a:latin typeface="Arial Rounded MT Bold" pitchFamily="34" charset="0"/>
                        </a:rPr>
                        <a:t>3</a:t>
                      </a:r>
                      <a:endParaRPr lang="en-CA" b="1" dirty="0">
                        <a:solidFill>
                          <a:schemeClr val="tx2">
                            <a:lumMod val="75000"/>
                            <a:lumOff val="25000"/>
                          </a:schemeClr>
                        </a:solidFill>
                        <a:latin typeface="Arial Rounded MT Bold" pitchFamily="34" charset="0"/>
                      </a:endParaRPr>
                    </a:p>
                  </a:txBody>
                  <a:tcPr/>
                </a:tc>
                <a:tc>
                  <a:txBody>
                    <a:bodyPr/>
                    <a:lstStyle/>
                    <a:p>
                      <a:pPr algn="ctr"/>
                      <a:r>
                        <a:rPr lang="en-CA" b="1" dirty="0" smtClean="0">
                          <a:solidFill>
                            <a:schemeClr val="tx2">
                              <a:lumMod val="75000"/>
                              <a:lumOff val="25000"/>
                            </a:schemeClr>
                          </a:solidFill>
                          <a:latin typeface="Arial Rounded MT Bold" pitchFamily="34" charset="0"/>
                        </a:rPr>
                        <a:t>96</a:t>
                      </a:r>
                      <a:endParaRPr lang="en-CA" b="1" dirty="0">
                        <a:solidFill>
                          <a:schemeClr val="tx2">
                            <a:lumMod val="75000"/>
                            <a:lumOff val="25000"/>
                          </a:schemeClr>
                        </a:solidFill>
                        <a:latin typeface="Arial Rounded MT Bold" pitchFamily="34" charset="0"/>
                      </a:endParaRPr>
                    </a:p>
                  </a:txBody>
                  <a:tcPr/>
                </a:tc>
                <a:tc>
                  <a:txBody>
                    <a:bodyPr/>
                    <a:lstStyle/>
                    <a:p>
                      <a:pPr algn="ctr"/>
                      <a:r>
                        <a:rPr lang="en-CA" b="1" dirty="0" smtClean="0">
                          <a:solidFill>
                            <a:schemeClr val="tx2">
                              <a:lumMod val="75000"/>
                              <a:lumOff val="25000"/>
                            </a:schemeClr>
                          </a:solidFill>
                          <a:latin typeface="Arial Rounded MT Bold" pitchFamily="34" charset="0"/>
                        </a:rPr>
                        <a:t>41.7%</a:t>
                      </a:r>
                      <a:endParaRPr lang="en-CA" b="1"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8</a:t>
            </a:fld>
            <a:endParaRPr lang="en-US" sz="2000" dirty="0"/>
          </a:p>
        </p:txBody>
      </p:sp>
    </p:spTree>
    <p:extLst>
      <p:ext uri="{BB962C8B-B14F-4D97-AF65-F5344CB8AC3E}">
        <p14:creationId xmlns:p14="http://schemas.microsoft.com/office/powerpoint/2010/main" val="2812914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721" y="0"/>
            <a:ext cx="8042276" cy="1025538"/>
          </a:xfrm>
        </p:spPr>
        <p:txBody>
          <a:bodyPr/>
          <a:lstStyle/>
          <a:p>
            <a:r>
              <a:rPr lang="en-US" sz="2400" b="1" dirty="0" smtClean="0">
                <a:solidFill>
                  <a:schemeClr val="tx2">
                    <a:lumMod val="75000"/>
                    <a:lumOff val="25000"/>
                  </a:schemeClr>
                </a:solidFill>
              </a:rPr>
              <a:t>Quality of Education Programs and Services </a:t>
            </a:r>
            <a:br>
              <a:rPr lang="en-US" sz="2400" b="1" dirty="0" smtClean="0">
                <a:solidFill>
                  <a:schemeClr val="tx2">
                    <a:lumMod val="75000"/>
                    <a:lumOff val="25000"/>
                  </a:schemeClr>
                </a:solidFill>
              </a:rPr>
            </a:br>
            <a:r>
              <a:rPr lang="en-US" sz="2400" b="1" dirty="0" smtClean="0">
                <a:solidFill>
                  <a:schemeClr val="tx2">
                    <a:lumMod val="75000"/>
                    <a:lumOff val="25000"/>
                  </a:schemeClr>
                </a:solidFill>
              </a:rPr>
              <a:t>Millville Elementary (MES)</a:t>
            </a:r>
            <a:r>
              <a:rPr lang="en-US" sz="2800" dirty="0" smtClean="0"/>
              <a:t/>
            </a:r>
            <a:br>
              <a:rPr lang="en-US" sz="2800" dirty="0" smtClean="0"/>
            </a:br>
            <a:endParaRPr lang="en-US" sz="2000" dirty="0">
              <a:solidFill>
                <a:schemeClr val="tx2"/>
              </a:solidFill>
            </a:endParaRPr>
          </a:p>
        </p:txBody>
      </p:sp>
      <p:sp>
        <p:nvSpPr>
          <p:cNvPr id="9" name="Text Placeholder 8"/>
          <p:cNvSpPr>
            <a:spLocks noGrp="1"/>
          </p:cNvSpPr>
          <p:nvPr>
            <p:ph type="body" idx="1"/>
          </p:nvPr>
        </p:nvSpPr>
        <p:spPr>
          <a:xfrm>
            <a:off x="558904" y="1240973"/>
            <a:ext cx="3840480" cy="895738"/>
          </a:xfrm>
        </p:spPr>
        <p:txBody>
          <a:bodyPr/>
          <a:lstStyle/>
          <a:p>
            <a:endParaRPr lang="en-US" sz="1600" dirty="0" smtClean="0">
              <a:solidFill>
                <a:schemeClr val="tx2"/>
              </a:solidFill>
            </a:endParaRPr>
          </a:p>
          <a:p>
            <a:endParaRPr lang="en-US" sz="1600" dirty="0">
              <a:solidFill>
                <a:schemeClr val="tx2"/>
              </a:solidFill>
            </a:endParaRPr>
          </a:p>
          <a:p>
            <a:pPr algn="l"/>
            <a:r>
              <a:rPr lang="en-US" sz="1400" dirty="0" smtClean="0">
                <a:solidFill>
                  <a:schemeClr val="tx2"/>
                </a:solidFill>
              </a:rPr>
              <a:t> </a:t>
            </a:r>
            <a:endParaRPr lang="en-US" sz="1400" dirty="0">
              <a:solidFill>
                <a:schemeClr val="tx2"/>
              </a:solidFill>
            </a:endParaRPr>
          </a:p>
          <a:p>
            <a:endParaRPr lang="en-US" sz="2800" dirty="0"/>
          </a:p>
          <a:p>
            <a:endParaRPr lang="en-US" sz="2800" dirty="0" smtClean="0"/>
          </a:p>
          <a:p>
            <a:r>
              <a:rPr lang="en-US" sz="2800" dirty="0" smtClean="0">
                <a:solidFill>
                  <a:schemeClr val="tx2">
                    <a:lumMod val="75000"/>
                    <a:lumOff val="25000"/>
                  </a:schemeClr>
                </a:solidFill>
              </a:rPr>
              <a:t>MES Educational </a:t>
            </a:r>
            <a:r>
              <a:rPr lang="en-US" sz="2800" dirty="0">
                <a:solidFill>
                  <a:schemeClr val="tx2">
                    <a:lumMod val="75000"/>
                    <a:lumOff val="25000"/>
                  </a:schemeClr>
                </a:solidFill>
              </a:rPr>
              <a:t>Staff</a:t>
            </a:r>
          </a:p>
          <a:p>
            <a:pPr algn="l"/>
            <a:endParaRPr lang="en-US" sz="1400" dirty="0" smtClean="0">
              <a:solidFill>
                <a:schemeClr val="tx2"/>
              </a:solidFill>
            </a:endParaRPr>
          </a:p>
          <a:p>
            <a:pPr algn="l"/>
            <a:r>
              <a:rPr lang="en-US" sz="1200" dirty="0" smtClean="0">
                <a:solidFill>
                  <a:schemeClr val="tx1"/>
                </a:solidFill>
              </a:rPr>
              <a:t>The provincial staffing formula calls for:</a:t>
            </a:r>
            <a:endParaRPr lang="en-US" sz="1200" dirty="0">
              <a:solidFill>
                <a:schemeClr val="tx1"/>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61891278"/>
              </p:ext>
            </p:extLst>
          </p:nvPr>
        </p:nvGraphicFramePr>
        <p:xfrm>
          <a:off x="549274" y="2136711"/>
          <a:ext cx="3839691" cy="3666850"/>
        </p:xfrm>
        <a:graphic>
          <a:graphicData uri="http://schemas.openxmlformats.org/drawingml/2006/table">
            <a:tbl>
              <a:tblPr>
                <a:tableStyleId>{BC89EF96-8CEA-46FF-86C4-4CE0E7609802}</a:tableStyleId>
              </a:tblPr>
              <a:tblGrid>
                <a:gridCol w="2323013"/>
                <a:gridCol w="1516678"/>
              </a:tblGrid>
              <a:tr h="1229450">
                <a:tc>
                  <a:txBody>
                    <a:bodyPr/>
                    <a:lstStyle/>
                    <a:p>
                      <a:pPr algn="ctr" fontAlgn="b"/>
                      <a:r>
                        <a:rPr lang="en-US" sz="1800" b="1" u="none" strike="noStrike" dirty="0">
                          <a:solidFill>
                            <a:schemeClr val="tx2">
                              <a:lumMod val="75000"/>
                              <a:lumOff val="25000"/>
                            </a:schemeClr>
                          </a:solidFill>
                          <a:effectLst/>
                        </a:rPr>
                        <a:t>Full Time Equivalent (FTE</a:t>
                      </a:r>
                      <a:r>
                        <a:rPr lang="en-US" sz="1800" b="1" u="none" strike="noStrike" dirty="0" smtClean="0">
                          <a:solidFill>
                            <a:schemeClr val="tx2">
                              <a:lumMod val="75000"/>
                              <a:lumOff val="25000"/>
                            </a:schemeClr>
                          </a:solidFill>
                          <a:effectLst/>
                        </a:rPr>
                        <a:t>) </a:t>
                      </a:r>
                    </a:p>
                    <a:p>
                      <a:pPr algn="ctr" fontAlgn="b"/>
                      <a:r>
                        <a:rPr lang="en-US" sz="1800" b="1" u="none" strike="noStrike" dirty="0" smtClean="0">
                          <a:solidFill>
                            <a:schemeClr val="tx2">
                              <a:lumMod val="75000"/>
                              <a:lumOff val="25000"/>
                            </a:schemeClr>
                          </a:solidFill>
                          <a:effectLst/>
                        </a:rPr>
                        <a:t>2015-16</a:t>
                      </a:r>
                      <a:endParaRPr lang="en-US" sz="1800" b="1" i="0" u="none" strike="noStrike" dirty="0">
                        <a:solidFill>
                          <a:schemeClr val="tx2">
                            <a:lumMod val="75000"/>
                            <a:lumOff val="25000"/>
                          </a:schemeClr>
                        </a:solidFill>
                        <a:effectLst/>
                        <a:latin typeface="Calibri" panose="020F0502020204030204" pitchFamily="34" charset="0"/>
                      </a:endParaRPr>
                    </a:p>
                  </a:txBody>
                  <a:tcPr marL="6367" marR="6367" marT="9525" marB="0" anchor="b"/>
                </a:tc>
                <a:tc>
                  <a:txBody>
                    <a:bodyPr/>
                    <a:lstStyle/>
                    <a:p>
                      <a:pPr algn="ctr" fontAlgn="b"/>
                      <a:r>
                        <a:rPr lang="en-US" sz="1800" b="1" u="none" strike="noStrike" dirty="0" smtClean="0">
                          <a:solidFill>
                            <a:schemeClr val="tx2">
                              <a:lumMod val="75000"/>
                              <a:lumOff val="25000"/>
                            </a:schemeClr>
                          </a:solidFill>
                          <a:effectLst/>
                        </a:rPr>
                        <a:t>Millville Elementary School</a:t>
                      </a:r>
                      <a:endParaRPr lang="en-US" sz="1800" b="1" i="0" u="none" strike="noStrike" dirty="0">
                        <a:solidFill>
                          <a:schemeClr val="tx2">
                            <a:lumMod val="75000"/>
                            <a:lumOff val="25000"/>
                          </a:schemeClr>
                        </a:solidFill>
                        <a:effectLst/>
                        <a:latin typeface="Calibri" panose="020F0502020204030204" pitchFamily="34" charset="0"/>
                      </a:endParaRPr>
                    </a:p>
                  </a:txBody>
                  <a:tcPr marL="6367" marR="6367" marT="9525" marB="0" anchor="b"/>
                </a:tc>
              </a:tr>
              <a:tr h="487480">
                <a:tc>
                  <a:txBody>
                    <a:bodyPr/>
                    <a:lstStyle/>
                    <a:p>
                      <a:pPr algn="ctr" fontAlgn="b"/>
                      <a:r>
                        <a:rPr lang="en-US" sz="1600" u="none" strike="noStrike" dirty="0">
                          <a:solidFill>
                            <a:schemeClr val="tx2">
                              <a:lumMod val="75000"/>
                              <a:lumOff val="25000"/>
                            </a:schemeClr>
                          </a:solidFill>
                          <a:effectLst/>
                          <a:latin typeface="Arial Rounded MT Bold" panose="020F0704030504030204" pitchFamily="34" charset="0"/>
                        </a:rPr>
                        <a:t>Classroom Teachers</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c>
                  <a:txBody>
                    <a:bodyPr/>
                    <a:lstStyle/>
                    <a:p>
                      <a:pPr algn="ctr" fontAlgn="b"/>
                      <a:r>
                        <a:rPr lang="en-US" sz="1600" u="none" strike="noStrike" dirty="0" smtClean="0">
                          <a:solidFill>
                            <a:schemeClr val="tx2">
                              <a:lumMod val="75000"/>
                              <a:lumOff val="25000"/>
                            </a:schemeClr>
                          </a:solidFill>
                          <a:effectLst/>
                          <a:latin typeface="Arial Rounded MT Bold" panose="020F0704030504030204" pitchFamily="34" charset="0"/>
                        </a:rPr>
                        <a:t>3.40 FTE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r>
              <a:tr h="487480">
                <a:tc>
                  <a:txBody>
                    <a:bodyPr/>
                    <a:lstStyle/>
                    <a:p>
                      <a:pPr algn="ctr" fontAlgn="b"/>
                      <a:r>
                        <a:rPr lang="en-US" sz="1600" u="none" strike="noStrike" dirty="0">
                          <a:solidFill>
                            <a:schemeClr val="tx2">
                              <a:lumMod val="75000"/>
                              <a:lumOff val="25000"/>
                            </a:schemeClr>
                          </a:solidFill>
                          <a:effectLst/>
                          <a:latin typeface="Arial Rounded MT Bold" panose="020F0704030504030204" pitchFamily="34" charset="0"/>
                        </a:rPr>
                        <a:t>Administration</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c>
                  <a:txBody>
                    <a:bodyPr/>
                    <a:lstStyle/>
                    <a:p>
                      <a:pPr algn="ctr" fontAlgn="b"/>
                      <a:r>
                        <a:rPr lang="en-US" sz="1600" u="none" strike="noStrike" dirty="0" smtClean="0">
                          <a:solidFill>
                            <a:schemeClr val="tx2">
                              <a:lumMod val="75000"/>
                              <a:lumOff val="25000"/>
                            </a:schemeClr>
                          </a:solidFill>
                          <a:effectLst/>
                          <a:latin typeface="Arial Rounded MT Bold" panose="020F0704030504030204" pitchFamily="34" charset="0"/>
                        </a:rPr>
                        <a:t>0.4 FTE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r>
              <a:tr h="487480">
                <a:tc>
                  <a:txBody>
                    <a:bodyPr/>
                    <a:lstStyle/>
                    <a:p>
                      <a:pPr algn="ctr" fontAlgn="b"/>
                      <a:r>
                        <a:rPr lang="en-US" sz="1600" u="none" strike="noStrike" dirty="0">
                          <a:solidFill>
                            <a:schemeClr val="tx2">
                              <a:lumMod val="75000"/>
                              <a:lumOff val="25000"/>
                            </a:schemeClr>
                          </a:solidFill>
                          <a:effectLst/>
                          <a:latin typeface="Arial Rounded MT Bold" panose="020F0704030504030204" pitchFamily="34" charset="0"/>
                        </a:rPr>
                        <a:t>Guidance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c>
                  <a:txBody>
                    <a:bodyPr/>
                    <a:lstStyle/>
                    <a:p>
                      <a:pPr algn="ctr" fontAlgn="b"/>
                      <a:r>
                        <a:rPr lang="en-US" sz="1600" u="none" strike="noStrike" dirty="0" smtClean="0">
                          <a:solidFill>
                            <a:schemeClr val="tx2">
                              <a:lumMod val="75000"/>
                              <a:lumOff val="25000"/>
                            </a:schemeClr>
                          </a:solidFill>
                          <a:effectLst/>
                          <a:latin typeface="Arial Rounded MT Bold" panose="020F0704030504030204" pitchFamily="34" charset="0"/>
                        </a:rPr>
                        <a:t>0.00 FTE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r>
              <a:tr h="487480">
                <a:tc>
                  <a:txBody>
                    <a:bodyPr/>
                    <a:lstStyle/>
                    <a:p>
                      <a:pPr algn="ctr" fontAlgn="b"/>
                      <a:r>
                        <a:rPr lang="en-US" sz="1600" u="none" strike="noStrike" dirty="0">
                          <a:solidFill>
                            <a:schemeClr val="tx2">
                              <a:lumMod val="75000"/>
                              <a:lumOff val="25000"/>
                            </a:schemeClr>
                          </a:solidFill>
                          <a:effectLst/>
                          <a:latin typeface="Arial Rounded MT Bold" panose="020F0704030504030204" pitchFamily="34" charset="0"/>
                        </a:rPr>
                        <a:t>Resource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c>
                  <a:txBody>
                    <a:bodyPr/>
                    <a:lstStyle/>
                    <a:p>
                      <a:pPr algn="ctr" fontAlgn="b"/>
                      <a:r>
                        <a:rPr lang="en-US" sz="1600" u="none" strike="noStrike" dirty="0" smtClean="0">
                          <a:solidFill>
                            <a:schemeClr val="tx2">
                              <a:lumMod val="75000"/>
                              <a:lumOff val="25000"/>
                            </a:schemeClr>
                          </a:solidFill>
                          <a:effectLst/>
                          <a:latin typeface="Arial Rounded MT Bold" panose="020F0704030504030204" pitchFamily="34" charset="0"/>
                        </a:rPr>
                        <a:t>0.20 FTE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r>
              <a:tr h="487480">
                <a:tc>
                  <a:txBody>
                    <a:bodyPr/>
                    <a:lstStyle/>
                    <a:p>
                      <a:pPr algn="ctr" fontAlgn="b"/>
                      <a:r>
                        <a:rPr lang="en-US" sz="1600" u="none" strike="noStrike" dirty="0">
                          <a:solidFill>
                            <a:schemeClr val="tx2">
                              <a:lumMod val="75000"/>
                              <a:lumOff val="25000"/>
                            </a:schemeClr>
                          </a:solidFill>
                          <a:effectLst/>
                          <a:latin typeface="Arial Rounded MT Bold" panose="020F0704030504030204" pitchFamily="34" charset="0"/>
                        </a:rPr>
                        <a:t>Total</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c>
                  <a:txBody>
                    <a:bodyPr/>
                    <a:lstStyle/>
                    <a:p>
                      <a:pPr algn="ctr" fontAlgn="b"/>
                      <a:r>
                        <a:rPr lang="en-US" sz="1600" u="none" strike="noStrike" dirty="0" smtClean="0">
                          <a:solidFill>
                            <a:schemeClr val="tx2">
                              <a:lumMod val="75000"/>
                              <a:lumOff val="25000"/>
                            </a:schemeClr>
                          </a:solidFill>
                          <a:effectLst/>
                          <a:latin typeface="Arial Rounded MT Bold" panose="020F0704030504030204" pitchFamily="34" charset="0"/>
                        </a:rPr>
                        <a:t>4.00 FTE</a:t>
                      </a:r>
                      <a:endParaRPr lang="en-US" sz="1600" b="0" i="0" u="none" strike="noStrike" dirty="0">
                        <a:solidFill>
                          <a:schemeClr val="tx2">
                            <a:lumMod val="75000"/>
                            <a:lumOff val="25000"/>
                          </a:schemeClr>
                        </a:solidFill>
                        <a:effectLst/>
                        <a:latin typeface="Arial Rounded MT Bold" panose="020F0704030504030204" pitchFamily="34" charset="0"/>
                      </a:endParaRPr>
                    </a:p>
                  </a:txBody>
                  <a:tcPr marL="6367" marR="6367" marT="9525" marB="0" anchor="b"/>
                </a:tc>
              </a:tr>
            </a:tbl>
          </a:graphicData>
        </a:graphic>
      </p:graphicFrame>
      <p:sp>
        <p:nvSpPr>
          <p:cNvPr id="10" name="Text Placeholder 9"/>
          <p:cNvSpPr>
            <a:spLocks noGrp="1"/>
          </p:cNvSpPr>
          <p:nvPr>
            <p:ph type="body" sz="quarter" idx="3"/>
          </p:nvPr>
        </p:nvSpPr>
        <p:spPr>
          <a:xfrm>
            <a:off x="4666450" y="1313398"/>
            <a:ext cx="3840480" cy="750887"/>
          </a:xfrm>
        </p:spPr>
        <p:txBody>
          <a:bodyPr/>
          <a:lstStyle/>
          <a:p>
            <a:r>
              <a:rPr lang="en-US" dirty="0" smtClean="0">
                <a:solidFill>
                  <a:schemeClr val="tx2">
                    <a:lumMod val="75000"/>
                    <a:lumOff val="25000"/>
                  </a:schemeClr>
                </a:solidFill>
              </a:rPr>
              <a:t>Student Teacher Ratio Millville Elementary School</a:t>
            </a:r>
            <a:endParaRPr lang="en-US" dirty="0">
              <a:solidFill>
                <a:schemeClr val="tx2">
                  <a:lumMod val="75000"/>
                  <a:lumOff val="25000"/>
                </a:schemeClr>
              </a:solidFill>
            </a:endParaRPr>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92976475"/>
              </p:ext>
            </p:extLst>
          </p:nvPr>
        </p:nvGraphicFramePr>
        <p:xfrm>
          <a:off x="4928670" y="2347910"/>
          <a:ext cx="4122024" cy="1356751"/>
        </p:xfrm>
        <a:graphic>
          <a:graphicData uri="http://schemas.openxmlformats.org/drawingml/2006/table">
            <a:tbl>
              <a:tblPr firstRow="1" bandRow="1">
                <a:tableStyleId>{5C22544A-7EE6-4342-B048-85BDC9FD1C3A}</a:tableStyleId>
              </a:tblPr>
              <a:tblGrid>
                <a:gridCol w="1014930"/>
                <a:gridCol w="1567543"/>
                <a:gridCol w="1539551"/>
              </a:tblGrid>
              <a:tr h="517405">
                <a:tc>
                  <a:txBody>
                    <a:bodyPr/>
                    <a:lstStyle/>
                    <a:p>
                      <a:pPr algn="ctr"/>
                      <a:r>
                        <a:rPr lang="en-US" sz="1200" dirty="0" smtClean="0"/>
                        <a:t>  Year</a:t>
                      </a:r>
                      <a:endParaRPr lang="en-US" sz="1200" dirty="0"/>
                    </a:p>
                  </a:txBody>
                  <a:tcPr/>
                </a:tc>
                <a:tc>
                  <a:txBody>
                    <a:bodyPr/>
                    <a:lstStyle/>
                    <a:p>
                      <a:pPr algn="ctr"/>
                      <a:r>
                        <a:rPr lang="en-US" sz="1200" dirty="0" smtClean="0"/>
                        <a:t>Total Number Student : Ratio</a:t>
                      </a:r>
                      <a:endParaRPr lang="en-US" sz="1200" dirty="0"/>
                    </a:p>
                  </a:txBody>
                  <a:tcPr/>
                </a:tc>
                <a:tc>
                  <a:txBody>
                    <a:bodyPr/>
                    <a:lstStyle/>
                    <a:p>
                      <a:pPr algn="ctr"/>
                      <a:r>
                        <a:rPr lang="en-US" sz="1200" dirty="0" smtClean="0"/>
                        <a:t>Student : Teacher</a:t>
                      </a:r>
                      <a:endParaRPr lang="en-US" sz="1200" dirty="0"/>
                    </a:p>
                  </a:txBody>
                  <a:tcPr/>
                </a:tc>
              </a:tr>
              <a:tr h="419673">
                <a:tc>
                  <a:txBody>
                    <a:bodyPr/>
                    <a:lstStyle/>
                    <a:p>
                      <a:pPr algn="ctr"/>
                      <a:r>
                        <a:rPr lang="en-US" sz="1600" dirty="0" smtClean="0">
                          <a:solidFill>
                            <a:schemeClr val="tx2">
                              <a:lumMod val="75000"/>
                              <a:lumOff val="25000"/>
                            </a:schemeClr>
                          </a:solidFill>
                          <a:latin typeface="Arial Rounded MT Bold" panose="020F0704030504030204" pitchFamily="34" charset="0"/>
                        </a:rPr>
                        <a:t>2014-15</a:t>
                      </a:r>
                      <a:endParaRPr lang="en-US" sz="1600" dirty="0">
                        <a:solidFill>
                          <a:schemeClr val="tx2">
                            <a:lumMod val="75000"/>
                            <a:lumOff val="25000"/>
                          </a:schemeClr>
                        </a:solidFill>
                        <a:latin typeface="Arial Rounded MT Bold" panose="020F0704030504030204" pitchFamily="34" charset="0"/>
                      </a:endParaRPr>
                    </a:p>
                  </a:txBody>
                  <a:tcPr/>
                </a:tc>
                <a:tc>
                  <a:txBody>
                    <a:bodyPr/>
                    <a:lstStyle/>
                    <a:p>
                      <a:pPr algn="ctr"/>
                      <a:r>
                        <a:rPr lang="en-US" sz="1600" dirty="0" smtClean="0">
                          <a:solidFill>
                            <a:schemeClr val="tx2">
                              <a:lumMod val="75000"/>
                              <a:lumOff val="25000"/>
                            </a:schemeClr>
                          </a:solidFill>
                          <a:latin typeface="Arial Rounded MT Bold" panose="020F0704030504030204" pitchFamily="34" charset="0"/>
                        </a:rPr>
                        <a:t>40 : 4.20 </a:t>
                      </a:r>
                      <a:endParaRPr lang="en-US" sz="1600" dirty="0">
                        <a:solidFill>
                          <a:schemeClr val="tx2">
                            <a:lumMod val="75000"/>
                            <a:lumOff val="25000"/>
                          </a:schemeClr>
                        </a:solidFill>
                        <a:latin typeface="Arial Rounded MT Bold" panose="020F0704030504030204" pitchFamily="34" charset="0"/>
                      </a:endParaRPr>
                    </a:p>
                  </a:txBody>
                  <a:tcPr/>
                </a:tc>
                <a:tc>
                  <a:txBody>
                    <a:bodyPr/>
                    <a:lstStyle/>
                    <a:p>
                      <a:pPr algn="ctr"/>
                      <a:r>
                        <a:rPr lang="en-US" sz="1600" dirty="0" smtClean="0">
                          <a:solidFill>
                            <a:schemeClr val="tx2">
                              <a:lumMod val="75000"/>
                              <a:lumOff val="25000"/>
                            </a:schemeClr>
                          </a:solidFill>
                          <a:latin typeface="Arial Rounded MT Bold" panose="020F0704030504030204" pitchFamily="34" charset="0"/>
                        </a:rPr>
                        <a:t>9.52 : 1</a:t>
                      </a:r>
                      <a:endParaRPr lang="en-US" sz="1600" dirty="0">
                        <a:solidFill>
                          <a:schemeClr val="tx2">
                            <a:lumMod val="75000"/>
                            <a:lumOff val="25000"/>
                          </a:schemeClr>
                        </a:solidFill>
                        <a:latin typeface="Arial Rounded MT Bold" panose="020F0704030504030204" pitchFamily="34" charset="0"/>
                      </a:endParaRPr>
                    </a:p>
                  </a:txBody>
                  <a:tcPr/>
                </a:tc>
              </a:tr>
              <a:tr h="419673">
                <a:tc>
                  <a:txBody>
                    <a:bodyPr/>
                    <a:lstStyle/>
                    <a:p>
                      <a:pPr algn="ctr"/>
                      <a:r>
                        <a:rPr lang="en-US" sz="1600" dirty="0" smtClean="0">
                          <a:solidFill>
                            <a:schemeClr val="tx2">
                              <a:lumMod val="75000"/>
                              <a:lumOff val="25000"/>
                            </a:schemeClr>
                          </a:solidFill>
                          <a:latin typeface="Arial Rounded MT Bold" panose="020F0704030504030204" pitchFamily="34" charset="0"/>
                        </a:rPr>
                        <a:t>2015-16</a:t>
                      </a:r>
                      <a:endParaRPr lang="en-US" sz="1600" dirty="0">
                        <a:solidFill>
                          <a:schemeClr val="tx2">
                            <a:lumMod val="75000"/>
                            <a:lumOff val="25000"/>
                          </a:schemeClr>
                        </a:solidFill>
                        <a:latin typeface="Arial Rounded MT Bold" panose="020F0704030504030204" pitchFamily="34" charset="0"/>
                      </a:endParaRPr>
                    </a:p>
                  </a:txBody>
                  <a:tcPr/>
                </a:tc>
                <a:tc>
                  <a:txBody>
                    <a:bodyPr/>
                    <a:lstStyle/>
                    <a:p>
                      <a:pPr algn="ctr"/>
                      <a:r>
                        <a:rPr lang="en-US" sz="1600" dirty="0" smtClean="0">
                          <a:solidFill>
                            <a:schemeClr val="tx2">
                              <a:lumMod val="75000"/>
                              <a:lumOff val="25000"/>
                            </a:schemeClr>
                          </a:solidFill>
                          <a:latin typeface="Arial Rounded MT Bold" panose="020F0704030504030204" pitchFamily="34" charset="0"/>
                        </a:rPr>
                        <a:t>29 : 4.00</a:t>
                      </a:r>
                      <a:endParaRPr lang="en-US" sz="1600" dirty="0">
                        <a:solidFill>
                          <a:schemeClr val="tx2">
                            <a:lumMod val="75000"/>
                            <a:lumOff val="25000"/>
                          </a:schemeClr>
                        </a:solidFill>
                        <a:latin typeface="Arial Rounded MT Bold" panose="020F0704030504030204" pitchFamily="34" charset="0"/>
                      </a:endParaRPr>
                    </a:p>
                  </a:txBody>
                  <a:tcPr/>
                </a:tc>
                <a:tc>
                  <a:txBody>
                    <a:bodyPr/>
                    <a:lstStyle/>
                    <a:p>
                      <a:pPr algn="ctr"/>
                      <a:r>
                        <a:rPr lang="en-US" sz="1600" dirty="0" smtClean="0">
                          <a:solidFill>
                            <a:schemeClr val="tx2">
                              <a:lumMod val="75000"/>
                              <a:lumOff val="25000"/>
                            </a:schemeClr>
                          </a:solidFill>
                          <a:latin typeface="Arial Rounded MT Bold" panose="020F0704030504030204" pitchFamily="34" charset="0"/>
                        </a:rPr>
                        <a:t>7.25 : 1</a:t>
                      </a:r>
                      <a:endParaRPr lang="en-US" sz="1600" dirty="0">
                        <a:solidFill>
                          <a:schemeClr val="tx2">
                            <a:lumMod val="75000"/>
                            <a:lumOff val="25000"/>
                          </a:schemeClr>
                        </a:solidFill>
                        <a:latin typeface="Arial Rounded MT Bold" panose="020F0704030504030204"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October 6 , 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z="2000" smtClean="0"/>
              <a:pPr/>
              <a:t>9</a:t>
            </a:fld>
            <a:endParaRPr lang="en-US" sz="2000" dirty="0"/>
          </a:p>
        </p:txBody>
      </p:sp>
      <p:sp>
        <p:nvSpPr>
          <p:cNvPr id="3" name="TextBox 2"/>
          <p:cNvSpPr txBox="1"/>
          <p:nvPr/>
        </p:nvSpPr>
        <p:spPr>
          <a:xfrm>
            <a:off x="558904" y="6056026"/>
            <a:ext cx="3638342"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4265498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FFC595F20D4F8BE46B5E87C7ABBB" ma:contentTypeVersion="0" ma:contentTypeDescription="Create a new document." ma:contentTypeScope="" ma:versionID="2b72c7cd378eaae769cd38d84460d424">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76755C-81E8-4300-8C21-EF7DB6BD0852}"/>
</file>

<file path=customXml/itemProps2.xml><?xml version="1.0" encoding="utf-8"?>
<ds:datastoreItem xmlns:ds="http://schemas.openxmlformats.org/officeDocument/2006/customXml" ds:itemID="{7F57A079-FC3E-43BF-8FDC-DDFBD9A18C47}"/>
</file>

<file path=customXml/itemProps3.xml><?xml version="1.0" encoding="utf-8"?>
<ds:datastoreItem xmlns:ds="http://schemas.openxmlformats.org/officeDocument/2006/customXml" ds:itemID="{BFE28606-5D47-402D-82A8-A9396A4F4226}"/>
</file>

<file path=docProps/app.xml><?xml version="1.0" encoding="utf-8"?>
<Properties xmlns="http://schemas.openxmlformats.org/officeDocument/2006/extended-properties" xmlns:vt="http://schemas.openxmlformats.org/officeDocument/2006/docPropsVTypes">
  <Template>Breeze.thmx</Template>
  <TotalTime>4868</TotalTime>
  <Words>3304</Words>
  <Application>Microsoft Office PowerPoint</Application>
  <PresentationFormat>On-screen Show (4:3)</PresentationFormat>
  <Paragraphs>991</Paragraphs>
  <Slides>54</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Arial Rounded MT Bold</vt:lpstr>
      <vt:lpstr>Baskerville</vt:lpstr>
      <vt:lpstr>Calibri</vt:lpstr>
      <vt:lpstr>News Gothic MT</vt:lpstr>
      <vt:lpstr>Times New Roman</vt:lpstr>
      <vt:lpstr>Wingdings 2</vt:lpstr>
      <vt:lpstr>Breeze</vt:lpstr>
      <vt:lpstr>    Sustainability Study of Millville Elementary School</vt:lpstr>
      <vt:lpstr>Public Meeting #1 Agenda</vt:lpstr>
      <vt:lpstr>Provincial Policy 409:  Multi-year School Infrastructure Planning</vt:lpstr>
      <vt:lpstr>Presentations of Facts</vt:lpstr>
      <vt:lpstr>Enrolment Millville Elementary School</vt:lpstr>
      <vt:lpstr>Enrolment by Grade Level</vt:lpstr>
      <vt:lpstr>Projected Enrolment  Millville Elementary School</vt:lpstr>
      <vt:lpstr>Functional Capacity Millville Elementary School</vt:lpstr>
      <vt:lpstr>Quality of Education Programs and Services  Millville Elementary (MES) </vt:lpstr>
      <vt:lpstr>      Support Staff Information </vt:lpstr>
      <vt:lpstr>Millville Elementary School  Student: Teacher Ratio 2014-15</vt:lpstr>
      <vt:lpstr> Class Size Comparisons 2014-2015</vt:lpstr>
      <vt:lpstr>Maximum class sizes</vt:lpstr>
      <vt:lpstr>Core Curriculum</vt:lpstr>
      <vt:lpstr>Quality of Education  Programs and Service</vt:lpstr>
      <vt:lpstr>Impact on Other Schools Update</vt:lpstr>
      <vt:lpstr>Two Scenarios  </vt:lpstr>
      <vt:lpstr>Special Events That Encourage  Community School Partnerships at  Millville Elementary </vt:lpstr>
      <vt:lpstr>Student Voice</vt:lpstr>
      <vt:lpstr>Provincial Assessment Results</vt:lpstr>
      <vt:lpstr>Provincial Assessment Results</vt:lpstr>
      <vt:lpstr>Student Perception Data</vt:lpstr>
      <vt:lpstr>School Benefits</vt:lpstr>
      <vt:lpstr>School Challenges</vt:lpstr>
      <vt:lpstr>Millville Elementary School (MES) Facility General Information</vt:lpstr>
      <vt:lpstr>MES Bottom Floor</vt:lpstr>
      <vt:lpstr>MES Top Floor</vt:lpstr>
      <vt:lpstr>MES Building Summary</vt:lpstr>
      <vt:lpstr>MES Building Systems</vt:lpstr>
      <vt:lpstr>MES Building Systems Continued</vt:lpstr>
      <vt:lpstr>MES Interior</vt:lpstr>
      <vt:lpstr>MES Exterior</vt:lpstr>
      <vt:lpstr>MES Property</vt:lpstr>
      <vt:lpstr>MES Capital Investments </vt:lpstr>
      <vt:lpstr>MES School Physical Plant Status</vt:lpstr>
      <vt:lpstr>MES School Physical Plant Status (continued)</vt:lpstr>
      <vt:lpstr>MES School Physical Plant Status (continued)</vt:lpstr>
      <vt:lpstr>Millville Transportation Study</vt:lpstr>
      <vt:lpstr>Millville Transportation Study</vt:lpstr>
      <vt:lpstr>Millville Transportation Study</vt:lpstr>
      <vt:lpstr>Current Student Address Distances</vt:lpstr>
      <vt:lpstr>Millville Transportation Study</vt:lpstr>
      <vt:lpstr>Salaries</vt:lpstr>
      <vt:lpstr>Assigned Budgets</vt:lpstr>
      <vt:lpstr>Facilities Costs</vt:lpstr>
      <vt:lpstr>Total Costs</vt:lpstr>
      <vt:lpstr>Economic Development The following is a list of Millville Catchment area businesses:</vt:lpstr>
      <vt:lpstr>Economic Development (continued) The following is a list of Millville Catchment area businesses:</vt:lpstr>
      <vt:lpstr>Economic Development :   </vt:lpstr>
      <vt:lpstr> Impact on the Community of Millville </vt:lpstr>
      <vt:lpstr>Impact on the Community of Millville (continued)</vt:lpstr>
      <vt:lpstr> Questions and Answers</vt:lpstr>
      <vt:lpstr>Millville Elementary School Sustainability Study – Visit our Website for Details!</vt:lpstr>
      <vt:lpstr>    Thank you for coming!</vt:lpstr>
    </vt:vector>
  </TitlesOfParts>
  <Company>School District 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Clark-Caterini , Carol    (ASD-W)</cp:lastModifiedBy>
  <cp:revision>305</cp:revision>
  <cp:lastPrinted>2015-10-01T19:09:08Z</cp:lastPrinted>
  <dcterms:created xsi:type="dcterms:W3CDTF">2011-05-17T20:33:20Z</dcterms:created>
  <dcterms:modified xsi:type="dcterms:W3CDTF">2015-10-07T17:47:14Z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0x010100BD26FFC595F20D4F8BE46B5E87C7ABBB</vt:lpwstr>
  </property>
</Properties>
</file>